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6858000" cy="9906000" type="A4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3">
          <p15:clr>
            <a:srgbClr val="A4A3A4"/>
          </p15:clr>
        </p15:guide>
        <p15:guide id="2" pos="2952">
          <p15:clr>
            <a:srgbClr val="A4A3A4"/>
          </p15:clr>
        </p15:guide>
        <p15:guide id="3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072" autoAdjust="0"/>
    <p:restoredTop sz="99759" autoAdjust="0"/>
  </p:normalViewPr>
  <p:slideViewPr>
    <p:cSldViewPr snapToGrid="0" snapToObjects="1" showGuides="1">
      <p:cViewPr varScale="1">
        <p:scale>
          <a:sx n="51" d="100"/>
          <a:sy n="51" d="100"/>
        </p:scale>
        <p:origin x="1968" y="72"/>
      </p:cViewPr>
      <p:guideLst>
        <p:guide orient="horz" pos="1933"/>
        <p:guide pos="2952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67C10-39E8-514C-9144-E1FC5D6DC5CE}" type="datetimeFigureOut">
              <a:t>14/09/2018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47C2-DD9C-A442-9E6D-E7284FBBBD8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44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67C10-39E8-514C-9144-E1FC5D6DC5CE}" type="datetimeFigureOut">
              <a:t>14/09/2018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47C2-DD9C-A442-9E6D-E7284FBBBD8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339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67C10-39E8-514C-9144-E1FC5D6DC5CE}" type="datetimeFigureOut">
              <a:t>14/09/2018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47C2-DD9C-A442-9E6D-E7284FBBBD8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1532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67C10-39E8-514C-9144-E1FC5D6DC5CE}" type="datetimeFigureOut">
              <a:t>14/09/2018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47C2-DD9C-A442-9E6D-E7284FBBBD8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6275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67C10-39E8-514C-9144-E1FC5D6DC5CE}" type="datetimeFigureOut">
              <a:t>14/09/2018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47C2-DD9C-A442-9E6D-E7284FBBBD8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2995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67C10-39E8-514C-9144-E1FC5D6DC5CE}" type="datetimeFigureOut">
              <a:t>14/09/2018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47C2-DD9C-A442-9E6D-E7284FBBBD8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0948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67C10-39E8-514C-9144-E1FC5D6DC5CE}" type="datetimeFigureOut">
              <a:t>14/09/2018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47C2-DD9C-A442-9E6D-E7284FBBBD8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3930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67C10-39E8-514C-9144-E1FC5D6DC5CE}" type="datetimeFigureOut">
              <a:t>14/09/2018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47C2-DD9C-A442-9E6D-E7284FBBBD8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235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67C10-39E8-514C-9144-E1FC5D6DC5CE}" type="datetimeFigureOut">
              <a:t>14/09/2018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47C2-DD9C-A442-9E6D-E7284FBBBD8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9326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67C10-39E8-514C-9144-E1FC5D6DC5CE}" type="datetimeFigureOut">
              <a:t>14/09/2018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47C2-DD9C-A442-9E6D-E7284FBBBD8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5250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67C10-39E8-514C-9144-E1FC5D6DC5CE}" type="datetimeFigureOut">
              <a:t>14/09/2018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47C2-DD9C-A442-9E6D-E7284FBBBD8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3696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67C10-39E8-514C-9144-E1FC5D6DC5CE}" type="datetimeFigureOut">
              <a:t>14/09/2018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947C2-DD9C-A442-9E6D-E7284FBBBD8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7280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ferete@gmail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hyperlink" Target="http://www.sferete.fr/" TargetMode="External"/><Relationship Id="rId4" Type="http://schemas.openxmlformats.org/officeDocument/2006/relationships/hyperlink" Target="http://www.trace-element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14"/>
          <p:cNvGrpSpPr/>
          <p:nvPr/>
        </p:nvGrpSpPr>
        <p:grpSpPr>
          <a:xfrm>
            <a:off x="45706" y="1264143"/>
            <a:ext cx="6776631" cy="2714104"/>
            <a:chOff x="163532" y="7490035"/>
            <a:chExt cx="6424844" cy="2415965"/>
          </a:xfrm>
        </p:grpSpPr>
        <p:pic>
          <p:nvPicPr>
            <p:cNvPr id="4" name="Image 3" descr="skyline-lyon_einzel-web.jpg"/>
            <p:cNvPicPr>
              <a:picLocks noChangeAspect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77" t="23392" r="2277" b="24901"/>
            <a:stretch/>
          </p:blipFill>
          <p:spPr>
            <a:xfrm>
              <a:off x="163532" y="7490035"/>
              <a:ext cx="6424844" cy="2415965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811830" y="7669666"/>
              <a:ext cx="2055763" cy="9295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6" name="ZoneTexte 5"/>
          <p:cNvSpPr txBox="1"/>
          <p:nvPr/>
        </p:nvSpPr>
        <p:spPr>
          <a:xfrm>
            <a:off x="-151861" y="3868012"/>
            <a:ext cx="7107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700" b="1" dirty="0">
                <a:solidFill>
                  <a:srgbClr val="0070C0"/>
                </a:solidFill>
                <a:latin typeface="Cambria" panose="02040503050406030204" pitchFamily="18" charset="0"/>
              </a:rPr>
              <a:t> Cancer, éléments inorganiques et vitamines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27430" y="4283536"/>
            <a:ext cx="6754883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dirty="0">
                <a:effectLst>
                  <a:innerShdw blurRad="114300">
                    <a:prstClr val="black"/>
                  </a:innerShdw>
                </a:effectLst>
                <a:latin typeface="Cambria" panose="02040503050406030204" pitchFamily="18" charset="0"/>
                <a:ea typeface="Zapf Dingbats"/>
                <a:cs typeface="Zapf Dingbats"/>
                <a:sym typeface="Zapf Dingbats"/>
              </a:rPr>
              <a:t>✓ </a:t>
            </a:r>
            <a:r>
              <a:rPr lang="fr-FR" b="1" dirty="0">
                <a:latin typeface="Cambria" panose="02040503050406030204" pitchFamily="18" charset="0"/>
              </a:rPr>
              <a:t>Epidémiologie </a:t>
            </a:r>
          </a:p>
          <a:p>
            <a:pPr algn="ctr">
              <a:lnSpc>
                <a:spcPct val="120000"/>
              </a:lnSpc>
            </a:pPr>
            <a:r>
              <a:rPr lang="fr-FR" dirty="0">
                <a:effectLst>
                  <a:innerShdw blurRad="114300">
                    <a:prstClr val="black"/>
                  </a:innerShdw>
                </a:effectLst>
                <a:latin typeface="Cambria" panose="02040503050406030204" pitchFamily="18" charset="0"/>
                <a:ea typeface="Zapf Dingbats"/>
                <a:cs typeface="Zapf Dingbats"/>
                <a:sym typeface="Zapf Dingbats"/>
              </a:rPr>
              <a:t>✓ </a:t>
            </a:r>
            <a:r>
              <a:rPr lang="fr-FR" b="1" dirty="0">
                <a:latin typeface="Cambria" panose="02040503050406030204" pitchFamily="18" charset="0"/>
              </a:rPr>
              <a:t>Traitements</a:t>
            </a:r>
            <a:endParaRPr lang="fr-FR" sz="2000" dirty="0">
              <a:latin typeface="Cambria" panose="020405030504060302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fr-FR" dirty="0">
                <a:effectLst>
                  <a:innerShdw blurRad="114300">
                    <a:prstClr val="black"/>
                  </a:innerShdw>
                </a:effectLst>
                <a:latin typeface="Cambria" panose="02040503050406030204" pitchFamily="18" charset="0"/>
                <a:ea typeface="Zapf Dingbats"/>
                <a:cs typeface="Zapf Dingbats"/>
                <a:sym typeface="Zapf Dingbats"/>
              </a:rPr>
              <a:t>✓ </a:t>
            </a:r>
            <a:r>
              <a:rPr lang="fr-FR" b="1" dirty="0">
                <a:latin typeface="Cambria" panose="02040503050406030204" pitchFamily="18" charset="0"/>
              </a:rPr>
              <a:t>Mécanismes moléculaires et utilisation diagnostique</a:t>
            </a:r>
            <a:endParaRPr lang="fr-FR" dirty="0">
              <a:latin typeface="Cambria" panose="02040503050406030204" pitchFamily="18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7442" y="5604226"/>
            <a:ext cx="6589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00FF"/>
                </a:solidFill>
                <a:latin typeface="Cambria" panose="02040503050406030204" pitchFamily="18" charset="0"/>
                <a:cs typeface="Arial"/>
              </a:rPr>
              <a:t>Appel à communication:</a:t>
            </a:r>
          </a:p>
          <a:p>
            <a:r>
              <a:rPr lang="fr-FR" sz="1200" dirty="0">
                <a:latin typeface="Cambria" panose="02040503050406030204" pitchFamily="18" charset="0"/>
              </a:rPr>
              <a:t>Date limite de soumission des résumés: </a:t>
            </a:r>
            <a:r>
              <a:rPr lang="fr-FR" sz="1200" b="1" dirty="0">
                <a:latin typeface="Cambria" panose="02040503050406030204" pitchFamily="18" charset="0"/>
              </a:rPr>
              <a:t>20/07/2018,</a:t>
            </a:r>
            <a:r>
              <a:rPr lang="fr-FR" sz="1200" dirty="0">
                <a:latin typeface="Cambria" panose="02040503050406030204" pitchFamily="18" charset="0"/>
              </a:rPr>
              <a:t>  à envoyer à  </a:t>
            </a:r>
            <a:r>
              <a:rPr lang="fr-FR" sz="1200" b="1" u="sng" dirty="0">
                <a:solidFill>
                  <a:srgbClr val="000099"/>
                </a:solidFill>
                <a:hlinkClick r:id="rId3"/>
              </a:rPr>
              <a:t>sferete@gmail.com</a:t>
            </a:r>
            <a:endParaRPr lang="fr-FR" sz="1200" b="1" u="sng" dirty="0">
              <a:solidFill>
                <a:srgbClr val="000099"/>
              </a:solidFill>
            </a:endParaRPr>
          </a:p>
          <a:p>
            <a:r>
              <a:rPr lang="fr-FR" sz="1200" dirty="0">
                <a:latin typeface="Cambria" panose="02040503050406030204" pitchFamily="18" charset="0"/>
              </a:rPr>
              <a:t>Acceptation des abstracts définitive  après acquittement des droits d’inscription. </a:t>
            </a:r>
          </a:p>
          <a:p>
            <a:r>
              <a:rPr lang="fr-FR" sz="1200" dirty="0">
                <a:latin typeface="Cambria" panose="02040503050406030204" pitchFamily="18" charset="0"/>
              </a:rPr>
              <a:t>2 prix poster ou CO attribués par la SFERETE et la SFVB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26525" y="6447113"/>
            <a:ext cx="68666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00FF"/>
                </a:solidFill>
                <a:latin typeface="Cambria" panose="02040503050406030204" pitchFamily="18" charset="0"/>
                <a:cs typeface="Arial"/>
              </a:rPr>
              <a:t>Inscription</a:t>
            </a:r>
          </a:p>
          <a:p>
            <a:r>
              <a:rPr lang="fr-FR" sz="1200" dirty="0">
                <a:latin typeface="Cambria" panose="02040503050406030204" pitchFamily="18" charset="0"/>
              </a:rPr>
              <a:t>Bulletin d’inscription sur le site  </a:t>
            </a:r>
            <a:r>
              <a:rPr lang="fr-FR" sz="1200" b="1" i="1" u="sng" dirty="0">
                <a:latin typeface="Cambria" panose="02040503050406030204" pitchFamily="18" charset="0"/>
                <a:hlinkClick r:id="rId4"/>
              </a:rPr>
              <a:t> </a:t>
            </a:r>
            <a:r>
              <a:rPr lang="fr-FR" sz="1200" b="1" dirty="0">
                <a:latin typeface="Cambria" panose="02040503050406030204" pitchFamily="18" charset="0"/>
                <a:hlinkClick r:id="rId4"/>
              </a:rPr>
              <a:t>www.trace-element.org</a:t>
            </a:r>
            <a:r>
              <a:rPr lang="fr-FR" sz="1200" b="1" i="1" u="sng" dirty="0">
                <a:latin typeface="Cambria" panose="02040503050406030204" pitchFamily="18" charset="0"/>
              </a:rPr>
              <a:t>,</a:t>
            </a:r>
            <a:r>
              <a:rPr lang="fr-FR" sz="1200" dirty="0">
                <a:latin typeface="Cambria" panose="02040503050406030204" pitchFamily="18" charset="0"/>
              </a:rPr>
              <a:t>  Attention: nombre d’inscriptions limitées</a:t>
            </a:r>
            <a:r>
              <a:rPr lang="fr-FR" sz="1200" b="1" dirty="0">
                <a:latin typeface="Cambria" panose="02040503050406030204" pitchFamily="18" charset="0"/>
              </a:rPr>
              <a:t> -</a:t>
            </a:r>
            <a:r>
              <a:rPr lang="fr-FR" sz="1200" dirty="0">
                <a:latin typeface="Cambria" panose="02040503050406030204" pitchFamily="18" charset="0"/>
              </a:rPr>
              <a:t>Etudiants, Doctorants, Post-Docs:	25 € </a:t>
            </a:r>
            <a:r>
              <a:rPr lang="fr-FR" sz="1400" b="1" dirty="0">
                <a:latin typeface="Cambria" panose="02040503050406030204" pitchFamily="18" charset="0"/>
              </a:rPr>
              <a:t> -</a:t>
            </a:r>
            <a:r>
              <a:rPr lang="fr-FR" sz="1200" dirty="0">
                <a:latin typeface="Cambria" panose="02040503050406030204" pitchFamily="18" charset="0"/>
              </a:rPr>
              <a:t>Membres SFERETE, SFVB,TEU: 100 € </a:t>
            </a:r>
            <a:r>
              <a:rPr lang="fr-FR" sz="1200" b="1" dirty="0">
                <a:latin typeface="Cambria" panose="02040503050406030204" pitchFamily="18" charset="0"/>
              </a:rPr>
              <a:t> -</a:t>
            </a:r>
            <a:r>
              <a:rPr lang="fr-FR" sz="1200" dirty="0">
                <a:latin typeface="Cambria" panose="02040503050406030204" pitchFamily="18" charset="0"/>
              </a:rPr>
              <a:t>Non membres:  200 €</a:t>
            </a:r>
          </a:p>
        </p:txBody>
      </p:sp>
      <p:grpSp>
        <p:nvGrpSpPr>
          <p:cNvPr id="19" name="Groupe 18"/>
          <p:cNvGrpSpPr/>
          <p:nvPr/>
        </p:nvGrpSpPr>
        <p:grpSpPr>
          <a:xfrm>
            <a:off x="26525" y="7685511"/>
            <a:ext cx="6672605" cy="2215991"/>
            <a:chOff x="-8644" y="7721496"/>
            <a:chExt cx="6672605" cy="2215991"/>
          </a:xfrm>
        </p:grpSpPr>
        <p:sp>
          <p:nvSpPr>
            <p:cNvPr id="14" name="ZoneTexte 13"/>
            <p:cNvSpPr txBox="1"/>
            <p:nvPr/>
          </p:nvSpPr>
          <p:spPr>
            <a:xfrm>
              <a:off x="-8644" y="7721496"/>
              <a:ext cx="5563757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>
                  <a:solidFill>
                    <a:srgbClr val="0000FF"/>
                  </a:solidFill>
                  <a:latin typeface="Cambria" panose="02040503050406030204" pitchFamily="18" charset="0"/>
                  <a:cs typeface="Arial"/>
                </a:rPr>
                <a:t>Comités d’organisation et scientifique</a:t>
              </a:r>
            </a:p>
            <a:p>
              <a:r>
                <a:rPr lang="fr-FR" sz="1200" dirty="0">
                  <a:latin typeface="Cambria" panose="02040503050406030204" pitchFamily="18" charset="0"/>
                </a:rPr>
                <a:t>					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448912" y="7998495"/>
              <a:ext cx="2512623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1200" b="1" dirty="0">
                  <a:solidFill>
                    <a:prstClr val="black"/>
                  </a:solidFill>
                  <a:latin typeface="Cambria" panose="02040503050406030204" pitchFamily="18" charset="0"/>
                </a:rPr>
                <a:t>SFVB</a:t>
              </a:r>
            </a:p>
            <a:p>
              <a:r>
                <a:rPr lang="fr-FR" sz="1200" dirty="0">
                  <a:solidFill>
                    <a:prstClr val="black"/>
                  </a:solidFill>
                  <a:latin typeface="Cambria" panose="02040503050406030204" pitchFamily="18" charset="0"/>
                </a:rPr>
                <a:t>Agnès Dauvergne, Paris</a:t>
              </a:r>
            </a:p>
            <a:p>
              <a:pPr lvl="0"/>
              <a:r>
                <a:rPr lang="fr-FR" sz="1200" dirty="0">
                  <a:latin typeface="Cambria" panose="02040503050406030204" pitchFamily="18" charset="0"/>
                </a:rPr>
                <a:t>Thierry Dupré, Paris</a:t>
              </a:r>
            </a:p>
            <a:p>
              <a:pPr lvl="0"/>
              <a:r>
                <a:rPr lang="fr-FR" sz="1200" dirty="0">
                  <a:latin typeface="Cambria" panose="02040503050406030204" pitchFamily="18" charset="0"/>
                </a:rPr>
                <a:t>Jocelyne Drai, Lyon</a:t>
              </a:r>
            </a:p>
            <a:p>
              <a:pPr lvl="0"/>
              <a:r>
                <a:rPr lang="fr-FR" sz="1200" dirty="0">
                  <a:solidFill>
                    <a:prstClr val="black"/>
                  </a:solidFill>
                  <a:latin typeface="Cambria" panose="02040503050406030204" pitchFamily="18" charset="0"/>
                </a:rPr>
                <a:t>Stéphanie Lemaire, Dijon</a:t>
              </a:r>
            </a:p>
            <a:p>
              <a:r>
                <a:rPr lang="fr-FR" sz="1200" dirty="0">
                  <a:solidFill>
                    <a:prstClr val="black"/>
                  </a:solidFill>
                  <a:latin typeface="Cambria" panose="02040503050406030204" pitchFamily="18" charset="0"/>
                </a:rPr>
                <a:t>Edmond Rock, Clermont-Ferrand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7018" y="7998495"/>
              <a:ext cx="2149486" cy="1938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fr-FR" sz="1200" b="1" dirty="0">
                  <a:solidFill>
                    <a:prstClr val="black"/>
                  </a:solidFill>
                  <a:latin typeface="Cambria" panose="02040503050406030204" pitchFamily="18" charset="0"/>
                </a:rPr>
                <a:t>SFERETE</a:t>
              </a:r>
              <a:r>
                <a:rPr lang="fr-FR" sz="1200" dirty="0">
                  <a:solidFill>
                    <a:prstClr val="black"/>
                  </a:solidFill>
                  <a:latin typeface="Cambria" panose="02040503050406030204" pitchFamily="18" charset="0"/>
                </a:rPr>
                <a:t> </a:t>
              </a:r>
            </a:p>
            <a:p>
              <a:pPr lvl="0"/>
              <a:r>
                <a:rPr lang="fr-FR" sz="1200" dirty="0">
                  <a:solidFill>
                    <a:prstClr val="black"/>
                  </a:solidFill>
                  <a:latin typeface="Cambria" panose="02040503050406030204" pitchFamily="18" charset="0"/>
                </a:rPr>
                <a:t>Josiane Arnaud, Grenoble</a:t>
              </a:r>
            </a:p>
            <a:p>
              <a:pPr lvl="0"/>
              <a:r>
                <a:rPr lang="fr-FR" sz="1200" dirty="0">
                  <a:solidFill>
                    <a:prstClr val="black"/>
                  </a:solidFill>
                  <a:latin typeface="Cambria" panose="02040503050406030204" pitchFamily="18" charset="0"/>
                </a:rPr>
                <a:t>Muriel Bost, Lyon</a:t>
              </a:r>
            </a:p>
            <a:p>
              <a:pPr lvl="0"/>
              <a:r>
                <a:rPr lang="fr-FR" sz="1200" dirty="0">
                  <a:solidFill>
                    <a:prstClr val="black"/>
                  </a:solidFill>
                  <a:latin typeface="Cambria" panose="02040503050406030204" pitchFamily="18" charset="0"/>
                </a:rPr>
                <a:t>Laurent Chavatte, Lyon</a:t>
              </a:r>
            </a:p>
            <a:p>
              <a:pPr lvl="0"/>
              <a:r>
                <a:rPr lang="fr-FR" sz="1200" dirty="0">
                  <a:solidFill>
                    <a:prstClr val="black"/>
                  </a:solidFill>
                  <a:latin typeface="Cambria" panose="02040503050406030204" pitchFamily="18" charset="0"/>
                </a:rPr>
                <a:t>Olivier Guillard, Poitiers	</a:t>
              </a:r>
            </a:p>
            <a:p>
              <a:r>
                <a:rPr lang="fr-FR" sz="1200" dirty="0">
                  <a:solidFill>
                    <a:prstClr val="black"/>
                  </a:solidFill>
                  <a:latin typeface="Cambria" panose="02040503050406030204" pitchFamily="18" charset="0"/>
                </a:rPr>
                <a:t>Bénédicte Lelièvre,  Angers</a:t>
              </a:r>
            </a:p>
            <a:p>
              <a:r>
                <a:rPr lang="fr-FR" sz="1200" dirty="0">
                  <a:solidFill>
                    <a:prstClr val="black"/>
                  </a:solidFill>
                  <a:latin typeface="Cambria" panose="02040503050406030204" pitchFamily="18" charset="0"/>
                </a:rPr>
                <a:t>Olivier </a:t>
              </a:r>
              <a:r>
                <a:rPr lang="fr-FR" sz="1200" dirty="0" err="1">
                  <a:solidFill>
                    <a:prstClr val="black"/>
                  </a:solidFill>
                  <a:latin typeface="Cambria" panose="02040503050406030204" pitchFamily="18" charset="0"/>
                </a:rPr>
                <a:t>Loréal</a:t>
              </a:r>
              <a:r>
                <a:rPr lang="fr-FR" sz="1200" dirty="0">
                  <a:solidFill>
                    <a:prstClr val="black"/>
                  </a:solidFill>
                  <a:latin typeface="Cambria" panose="02040503050406030204" pitchFamily="18" charset="0"/>
                </a:rPr>
                <a:t>, Rennes</a:t>
              </a:r>
            </a:p>
            <a:p>
              <a:r>
                <a:rPr lang="fr-FR" sz="1200" dirty="0">
                  <a:solidFill>
                    <a:prstClr val="black"/>
                  </a:solidFill>
                  <a:latin typeface="Cambria" panose="02040503050406030204" pitchFamily="18" charset="0"/>
                </a:rPr>
                <a:t>Hugues Paucot, Pau</a:t>
              </a:r>
            </a:p>
            <a:p>
              <a:r>
                <a:rPr lang="fr-FR" sz="1200" dirty="0">
                  <a:solidFill>
                    <a:prstClr val="black"/>
                  </a:solidFill>
                  <a:latin typeface="Cambria" panose="02040503050406030204" pitchFamily="18" charset="0"/>
                </a:rPr>
                <a:t>Alain Pineau, Nantes</a:t>
              </a:r>
            </a:p>
            <a:p>
              <a:pPr lvl="0"/>
              <a:r>
                <a:rPr lang="fr-FR" sz="1200" dirty="0">
                  <a:solidFill>
                    <a:prstClr val="black"/>
                  </a:solidFill>
                  <a:latin typeface="Cambria" panose="02040503050406030204" pitchFamily="18" charset="0"/>
                </a:rPr>
                <a:t>Florence Puch, Grenoble</a:t>
              </a:r>
              <a:endParaRPr lang="en-US" dirty="0">
                <a:latin typeface="Cambria" panose="02040503050406030204" pitchFamily="18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833095" y="7998495"/>
              <a:ext cx="183086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1200" b="1" dirty="0">
                  <a:solidFill>
                    <a:prstClr val="black"/>
                  </a:solidFill>
                  <a:latin typeface="Cambria" panose="02040503050406030204" pitchFamily="18" charset="0"/>
                </a:rPr>
                <a:t>TEU</a:t>
              </a:r>
            </a:p>
            <a:p>
              <a:r>
                <a:rPr lang="fr-FR" sz="1200" dirty="0">
                  <a:solidFill>
                    <a:prstClr val="black"/>
                  </a:solidFill>
                  <a:latin typeface="Cambria" panose="02040503050406030204" pitchFamily="18" charset="0"/>
                </a:rPr>
                <a:t>Muriel Bost, Lyon</a:t>
              </a:r>
            </a:p>
            <a:p>
              <a:r>
                <a:rPr lang="fr-FR" sz="1200" dirty="0">
                  <a:solidFill>
                    <a:prstClr val="black"/>
                  </a:solidFill>
                  <a:latin typeface="Cambria" panose="02040503050406030204" pitchFamily="18" charset="0"/>
                </a:rPr>
                <a:t>Catherine Billard, Lyon</a:t>
              </a:r>
            </a:p>
          </p:txBody>
        </p:sp>
      </p:grpSp>
      <p:sp>
        <p:nvSpPr>
          <p:cNvPr id="20" name="ZoneTexte 19"/>
          <p:cNvSpPr txBox="1"/>
          <p:nvPr/>
        </p:nvSpPr>
        <p:spPr>
          <a:xfrm>
            <a:off x="42750" y="7188981"/>
            <a:ext cx="58322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00FF"/>
                </a:solidFill>
                <a:latin typeface="Cambria" panose="02040503050406030204" pitchFamily="18" charset="0"/>
                <a:cs typeface="Arial"/>
              </a:rPr>
              <a:t>Hôtels à proximité</a:t>
            </a:r>
          </a:p>
          <a:p>
            <a:r>
              <a:rPr lang="fr-FR" sz="1200" dirty="0">
                <a:latin typeface="Cambria" panose="02040503050406030204" pitchFamily="18" charset="0"/>
              </a:rPr>
              <a:t>IBIS Gerland						Novotel Gerland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95E3CB37-A86C-40F3-9F96-61D50C33D24D}"/>
              </a:ext>
            </a:extLst>
          </p:cNvPr>
          <p:cNvSpPr txBox="1"/>
          <p:nvPr/>
        </p:nvSpPr>
        <p:spPr>
          <a:xfrm>
            <a:off x="966749" y="5307381"/>
            <a:ext cx="50363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70C0"/>
                </a:solidFill>
                <a:latin typeface="Cambria" panose="02040503050406030204" pitchFamily="18" charset="0"/>
              </a:rPr>
              <a:t>Micronutriments en médecine et biologie</a:t>
            </a:r>
            <a:endParaRPr lang="fr-FR" sz="2000" dirty="0">
              <a:solidFill>
                <a:srgbClr val="0070C0"/>
              </a:solidFill>
              <a:latin typeface="Cambria" panose="020405030504060302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15636" y="9137216"/>
            <a:ext cx="210169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1100" b="1" i="1" dirty="0">
                <a:solidFill>
                  <a:srgbClr val="0099FF"/>
                </a:solidFill>
                <a:latin typeface="Cambria" panose="02040503050406030204" pitchFamily="18" charset="0"/>
              </a:rPr>
              <a:t>Infos sur </a:t>
            </a:r>
            <a:r>
              <a:rPr lang="fr-FR" sz="1100" b="1" i="1" dirty="0">
                <a:solidFill>
                  <a:srgbClr val="0099FF"/>
                </a:solidFill>
                <a:latin typeface="Cambria" panose="02040503050406030204" pitchFamily="18" charset="0"/>
                <a:hlinkClick r:id="rId5"/>
              </a:rPr>
              <a:t>www.SFERETE.fr</a:t>
            </a:r>
            <a:r>
              <a:rPr lang="fr-FR" sz="1100" b="1" i="1" dirty="0">
                <a:solidFill>
                  <a:srgbClr val="0099FF"/>
                </a:solidFill>
                <a:latin typeface="Cambria" panose="02040503050406030204" pitchFamily="18" charset="0"/>
              </a:rPr>
              <a:t>,  </a:t>
            </a:r>
            <a:r>
              <a:rPr lang="fr-FR" sz="1100" b="1" i="1" u="sng" dirty="0">
                <a:solidFill>
                  <a:srgbClr val="0099FF"/>
                </a:solidFill>
                <a:latin typeface="Cambria" panose="02040503050406030204" pitchFamily="18" charset="0"/>
                <a:hlinkClick r:id="rId4"/>
              </a:rPr>
              <a:t>www.trace-element.org</a:t>
            </a:r>
            <a:r>
              <a:rPr lang="fr-FR" sz="1100" b="1" i="1" u="sng" dirty="0">
                <a:solidFill>
                  <a:srgbClr val="0099FF"/>
                </a:solidFill>
                <a:latin typeface="Cambria" panose="02040503050406030204" pitchFamily="18" charset="0"/>
              </a:rPr>
              <a:t>, </a:t>
            </a:r>
            <a:r>
              <a:rPr lang="fr-FR" sz="1100" b="1" i="1" u="sng" dirty="0">
                <a:solidFill>
                  <a:srgbClr val="000099"/>
                </a:solidFill>
                <a:latin typeface="Cambria" panose="02040503050406030204" pitchFamily="18" charset="0"/>
              </a:rPr>
              <a:t>www.sfvb.org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96"/>
          <a:stretch/>
        </p:blipFill>
        <p:spPr>
          <a:xfrm>
            <a:off x="9046" y="35864"/>
            <a:ext cx="6858000" cy="1546369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473712" y="2019740"/>
            <a:ext cx="440133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>
                <a:latin typeface="Cambria" panose="02040503050406030204" pitchFamily="18" charset="0"/>
                <a:cs typeface="Arial"/>
              </a:rPr>
              <a:t>11 et 12 Octobre 2018 </a:t>
            </a:r>
          </a:p>
          <a:p>
            <a:pPr algn="ctr"/>
            <a:r>
              <a:rPr lang="fr-FR" sz="2000" b="1" dirty="0"/>
              <a:t>Salle des Thèses</a:t>
            </a:r>
          </a:p>
          <a:p>
            <a:pPr algn="ctr"/>
            <a:r>
              <a:rPr lang="fr-FR" sz="2000" b="1" dirty="0">
                <a:cs typeface="Arial"/>
              </a:rPr>
              <a:t>Ecole Normale Supérieure </a:t>
            </a:r>
            <a:r>
              <a:rPr lang="fr-FR" sz="2000" b="1" dirty="0"/>
              <a:t>(Site Monod)</a:t>
            </a:r>
          </a:p>
          <a:p>
            <a:pPr algn="ctr"/>
            <a:r>
              <a:rPr lang="fr-FR" sz="2000" b="1" dirty="0"/>
              <a:t>46 allée d’Italie</a:t>
            </a:r>
            <a:r>
              <a:rPr lang="fr-FR" sz="2000" dirty="0"/>
              <a:t> </a:t>
            </a:r>
            <a:r>
              <a:rPr lang="fr-FR" sz="2000" b="1" dirty="0">
                <a:cs typeface="Arial"/>
              </a:rPr>
              <a:t>- Lyon</a:t>
            </a:r>
          </a:p>
        </p:txBody>
      </p:sp>
    </p:spTree>
    <p:extLst>
      <p:ext uri="{BB962C8B-B14F-4D97-AF65-F5344CB8AC3E}">
        <p14:creationId xmlns:p14="http://schemas.microsoft.com/office/powerpoint/2010/main" val="10967146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3861</TotalTime>
  <Words>184</Words>
  <Application>Microsoft Office PowerPoint</Application>
  <PresentationFormat>Format A4 (210 x 297 mm)</PresentationFormat>
  <Paragraphs>39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Zapf Dingbats</vt:lpstr>
      <vt:lpstr>Thème Office</vt:lpstr>
      <vt:lpstr>Présentation PowerPoint</vt:lpstr>
    </vt:vector>
  </TitlesOfParts>
  <Company>CNRS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Laurent Chavatte</dc:creator>
  <cp:lastModifiedBy>josiane Arnaud</cp:lastModifiedBy>
  <cp:revision>44</cp:revision>
  <cp:lastPrinted>2018-04-27T10:25:15Z</cp:lastPrinted>
  <dcterms:created xsi:type="dcterms:W3CDTF">2018-04-27T09:52:35Z</dcterms:created>
  <dcterms:modified xsi:type="dcterms:W3CDTF">2018-09-14T17:16:42Z</dcterms:modified>
</cp:coreProperties>
</file>