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1" r:id="rId3"/>
    <p:sldId id="262" r:id="rId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725" autoAdjust="0"/>
  </p:normalViewPr>
  <p:slideViewPr>
    <p:cSldViewPr>
      <p:cViewPr varScale="1">
        <p:scale>
          <a:sx n="83" d="100"/>
          <a:sy n="83" d="100"/>
        </p:scale>
        <p:origin x="-118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4190584B-E0DB-40C7-BDCF-B291BD6F1B71}" type="datetimeFigureOut">
              <a:rPr lang="fr-FR" smtClean="0"/>
              <a:pPr/>
              <a:t>14/10/2016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8ABEC6E-3635-4A88-9433-53EFF52B6F2C}"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190584B-E0DB-40C7-BDCF-B291BD6F1B71}" type="datetimeFigureOut">
              <a:rPr lang="fr-FR" smtClean="0"/>
              <a:pPr/>
              <a:t>14/10/2016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8ABEC6E-3635-4A88-9433-53EFF52B6F2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190584B-E0DB-40C7-BDCF-B291BD6F1B71}" type="datetimeFigureOut">
              <a:rPr lang="fr-FR" smtClean="0"/>
              <a:pPr/>
              <a:t>14/10/2016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8ABEC6E-3635-4A88-9433-53EFF52B6F2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190584B-E0DB-40C7-BDCF-B291BD6F1B71}" type="datetimeFigureOut">
              <a:rPr lang="fr-FR" smtClean="0"/>
              <a:pPr/>
              <a:t>14/10/2016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8ABEC6E-3635-4A88-9433-53EFF52B6F2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4190584B-E0DB-40C7-BDCF-B291BD6F1B71}" type="datetimeFigureOut">
              <a:rPr lang="fr-FR" smtClean="0"/>
              <a:pPr/>
              <a:t>14/10/2016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8ABEC6E-3635-4A88-9433-53EFF52B6F2C}"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190584B-E0DB-40C7-BDCF-B291BD6F1B71}" type="datetimeFigureOut">
              <a:rPr lang="fr-FR" smtClean="0"/>
              <a:pPr/>
              <a:t>14/10/2016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8ABEC6E-3635-4A88-9433-53EFF52B6F2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190584B-E0DB-40C7-BDCF-B291BD6F1B71}" type="datetimeFigureOut">
              <a:rPr lang="fr-FR" smtClean="0"/>
              <a:pPr/>
              <a:t>14/10/2016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8ABEC6E-3635-4A88-9433-53EFF52B6F2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4190584B-E0DB-40C7-BDCF-B291BD6F1B71}" type="datetimeFigureOut">
              <a:rPr lang="fr-FR" smtClean="0"/>
              <a:pPr/>
              <a:t>14/10/2016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8ABEC6E-3635-4A88-9433-53EFF52B6F2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190584B-E0DB-40C7-BDCF-B291BD6F1B71}" type="datetimeFigureOut">
              <a:rPr lang="fr-FR" smtClean="0"/>
              <a:pPr/>
              <a:t>14/10/2016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8ABEC6E-3635-4A88-9433-53EFF52B6F2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190584B-E0DB-40C7-BDCF-B291BD6F1B71}" type="datetimeFigureOut">
              <a:rPr lang="fr-FR" smtClean="0"/>
              <a:pPr/>
              <a:t>14/10/2016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8ABEC6E-3635-4A88-9433-53EFF52B6F2C}"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190584B-E0DB-40C7-BDCF-B291BD6F1B71}" type="datetimeFigureOut">
              <a:rPr lang="fr-FR" smtClean="0"/>
              <a:pPr/>
              <a:t>14/10/2016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8ABEC6E-3635-4A88-9433-53EFF52B6F2C}"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90584B-E0DB-40C7-BDCF-B291BD6F1B71}" type="datetimeFigureOut">
              <a:rPr lang="fr-FR" smtClean="0"/>
              <a:pPr/>
              <a:t>14/10/2016</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ABEC6E-3635-4A88-9433-53EFF52B6F2C}"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image" Target="../media/image5.emf"/><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Sedki@uca.ma"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1600" b="1" dirty="0" smtClean="0">
                <a:latin typeface="Comic Sans MS" pitchFamily="66" charset="0"/>
              </a:rPr>
              <a:t>Séminaire en </a:t>
            </a:r>
            <a:r>
              <a:rPr lang="fr-FR" sz="1600" b="1" dirty="0" err="1" smtClean="0">
                <a:latin typeface="Comic Sans MS" pitchFamily="66" charset="0"/>
              </a:rPr>
              <a:t>Ecotoxicologie</a:t>
            </a:r>
            <a:r>
              <a:rPr lang="fr-FR" sz="1600" b="1" dirty="0" smtClean="0">
                <a:latin typeface="Comic Sans MS" pitchFamily="66" charset="0"/>
              </a:rPr>
              <a:t/>
            </a:r>
            <a:br>
              <a:rPr lang="fr-FR" sz="1600" b="1" dirty="0" smtClean="0">
                <a:latin typeface="Comic Sans MS" pitchFamily="66" charset="0"/>
              </a:rPr>
            </a:br>
            <a:r>
              <a:rPr lang="fr-FR" sz="1600" b="1" dirty="0" smtClean="0">
                <a:latin typeface="Comic Sans MS" pitchFamily="66" charset="0"/>
              </a:rPr>
              <a:t>« </a:t>
            </a:r>
            <a:r>
              <a:rPr lang="fr-MA" sz="1600" b="1" dirty="0" smtClean="0">
                <a:latin typeface="Comic Sans MS" pitchFamily="66" charset="0"/>
              </a:rPr>
              <a:t>Effets des Micropolluants –ETM- sur la santé </a:t>
            </a:r>
            <a:br>
              <a:rPr lang="fr-MA" sz="1600" b="1" dirty="0" smtClean="0">
                <a:latin typeface="Comic Sans MS" pitchFamily="66" charset="0"/>
              </a:rPr>
            </a:br>
            <a:r>
              <a:rPr lang="fr-MA" sz="1600" b="1" dirty="0" smtClean="0">
                <a:latin typeface="Comic Sans MS" pitchFamily="66" charset="0"/>
              </a:rPr>
              <a:t>Humaine et  environnementale »</a:t>
            </a:r>
            <a:r>
              <a:rPr lang="fr-FR" sz="1600" dirty="0" smtClean="0"/>
              <a:t/>
            </a:r>
            <a:br>
              <a:rPr lang="fr-FR" sz="1600" dirty="0" smtClean="0"/>
            </a:br>
            <a:endParaRPr lang="fr-FR" sz="1600" dirty="0"/>
          </a:p>
        </p:txBody>
      </p:sp>
      <p:sp>
        <p:nvSpPr>
          <p:cNvPr id="3" name="Espace réservé du texte 2"/>
          <p:cNvSpPr>
            <a:spLocks noGrp="1"/>
          </p:cNvSpPr>
          <p:nvPr>
            <p:ph type="body" idx="1"/>
          </p:nvPr>
        </p:nvSpPr>
        <p:spPr/>
        <p:style>
          <a:lnRef idx="3">
            <a:schemeClr val="lt1"/>
          </a:lnRef>
          <a:fillRef idx="1">
            <a:schemeClr val="accent2"/>
          </a:fillRef>
          <a:effectRef idx="1">
            <a:schemeClr val="accent2"/>
          </a:effectRef>
          <a:fontRef idx="minor">
            <a:schemeClr val="lt1"/>
          </a:fontRef>
        </p:style>
        <p:txBody>
          <a:bodyPr>
            <a:normAutofit fontScale="62500" lnSpcReduction="20000"/>
          </a:bodyPr>
          <a:lstStyle/>
          <a:p>
            <a:r>
              <a:rPr lang="fr-FR" dirty="0" smtClean="0">
                <a:effectLst>
                  <a:outerShdw blurRad="38100" dist="38100" dir="2700000" algn="tl">
                    <a:srgbClr val="000000">
                      <a:alpha val="43137"/>
                    </a:srgbClr>
                  </a:outerShdw>
                </a:effectLst>
              </a:rPr>
              <a:t>A la Faculté des Sciences </a:t>
            </a:r>
            <a:r>
              <a:rPr lang="fr-FR" dirty="0" err="1" smtClean="0">
                <a:effectLst>
                  <a:outerShdw blurRad="38100" dist="38100" dir="2700000" algn="tl">
                    <a:srgbClr val="000000">
                      <a:alpha val="43137"/>
                    </a:srgbClr>
                  </a:outerShdw>
                </a:effectLst>
              </a:rPr>
              <a:t>Semlalia</a:t>
            </a:r>
            <a:r>
              <a:rPr lang="fr-FR" dirty="0" smtClean="0">
                <a:effectLst>
                  <a:outerShdw blurRad="38100" dist="38100" dir="2700000" algn="tl">
                    <a:srgbClr val="000000">
                      <a:alpha val="43137"/>
                    </a:srgbClr>
                  </a:outerShdw>
                </a:effectLst>
              </a:rPr>
              <a:t> - Marrakech</a:t>
            </a:r>
            <a:br>
              <a:rPr lang="fr-FR" dirty="0" smtClean="0">
                <a:effectLst>
                  <a:outerShdw blurRad="38100" dist="38100" dir="2700000" algn="tl">
                    <a:srgbClr val="000000">
                      <a:alpha val="43137"/>
                    </a:srgbClr>
                  </a:outerShdw>
                </a:effectLst>
              </a:rPr>
            </a:br>
            <a:r>
              <a:rPr lang="fr-FR" dirty="0" smtClean="0">
                <a:effectLst>
                  <a:outerShdw blurRad="38100" dist="38100" dir="2700000" algn="tl">
                    <a:srgbClr val="000000">
                      <a:alpha val="43137"/>
                    </a:srgbClr>
                  </a:outerShdw>
                </a:effectLst>
              </a:rPr>
              <a:t>du 04 au 05 novembre 2016</a:t>
            </a:r>
            <a:endParaRPr lang="fr-FR" dirty="0"/>
          </a:p>
        </p:txBody>
      </p:sp>
      <p:sp>
        <p:nvSpPr>
          <p:cNvPr id="4" name="Espace réservé du contenu 3"/>
          <p:cNvSpPr>
            <a:spLocks noGrp="1"/>
          </p:cNvSpPr>
          <p:nvPr>
            <p:ph sz="half" idx="2"/>
          </p:nvPr>
        </p:nvSpPr>
        <p:spPr/>
        <p:style>
          <a:lnRef idx="1">
            <a:schemeClr val="accent4"/>
          </a:lnRef>
          <a:fillRef idx="3">
            <a:schemeClr val="accent4"/>
          </a:fillRef>
          <a:effectRef idx="2">
            <a:schemeClr val="accent4"/>
          </a:effectRef>
          <a:fontRef idx="minor">
            <a:schemeClr val="lt1"/>
          </a:fontRef>
        </p:style>
        <p:txBody>
          <a:bodyPr>
            <a:normAutofit fontScale="55000" lnSpcReduction="20000"/>
          </a:bodyPr>
          <a:lstStyle/>
          <a:p>
            <a:pPr algn="just"/>
            <a:r>
              <a:rPr lang="fr-FR" dirty="0" smtClean="0"/>
              <a:t>Pendant ce séminaire on traitera quelques rappels généraux sur les éléments traces métalliques (micropolluants)  et la santé, avant de traiter des impacts à moyen et à long terme sur les milieux récepteurs. Les actions de recherches développées par les équipes nationales en toxicologie et en écotoxicologue seront également situées dans ce cadre général.</a:t>
            </a:r>
          </a:p>
          <a:p>
            <a:pPr algn="just"/>
            <a:r>
              <a:rPr lang="fr-FR" dirty="0" smtClean="0"/>
              <a:t>Les micropolluants minéraux les plus rencontrés sont le cadmium, le chrome, le cuivre, le mercure, le nickel, le plomb, le sélénium, le zinc, l’arsenic, le molybdène, le cobalt, le bore et le thallium. Ils sont encore utilisés dans de très nombreuses applications (industrielles, médicales, agricoles...). Ces usages ont pu entraîner le </a:t>
            </a:r>
            <a:r>
              <a:rPr lang="fr-FR" dirty="0" err="1" smtClean="0"/>
              <a:t>relargage</a:t>
            </a:r>
            <a:r>
              <a:rPr lang="fr-FR" dirty="0" smtClean="0"/>
              <a:t> dans l’environnement ce qui peut présenter à la fois une importante persistance dans le milieu naturel et une toxicité et/ou écotoxicité avérée. La gestion de la présence de ces éléments dans tous les compartiments de l’environnement (eau, air et sol) constitue donc un défi qui se heurte souvent à la disponibilité, l’exhaustivité ou la justesse des données.</a:t>
            </a:r>
          </a:p>
          <a:p>
            <a:endParaRPr lang="fr-FR" dirty="0"/>
          </a:p>
        </p:txBody>
      </p:sp>
      <p:sp>
        <p:nvSpPr>
          <p:cNvPr id="5" name="Espace réservé du texte 4"/>
          <p:cNvSpPr>
            <a:spLocks noGrp="1"/>
          </p:cNvSpPr>
          <p:nvPr>
            <p:ph type="body" sz="quarter" idx="3"/>
          </p:nvPr>
        </p:nvSpPr>
        <p:spPr/>
        <p:style>
          <a:lnRef idx="2">
            <a:schemeClr val="accent3">
              <a:shade val="50000"/>
            </a:schemeClr>
          </a:lnRef>
          <a:fillRef idx="1">
            <a:schemeClr val="accent3"/>
          </a:fillRef>
          <a:effectRef idx="0">
            <a:schemeClr val="accent3"/>
          </a:effectRef>
          <a:fontRef idx="minor">
            <a:schemeClr val="lt1"/>
          </a:fontRef>
        </p:style>
        <p:txBody>
          <a:bodyPr>
            <a:normAutofit lnSpcReduction="10000"/>
          </a:bodyPr>
          <a:lstStyle/>
          <a:p>
            <a:pPr algn="ctr"/>
            <a:r>
              <a:rPr lang="fr-FR" sz="1200" dirty="0" smtClean="0">
                <a:solidFill>
                  <a:srgbClr val="FFFF00"/>
                </a:solidFill>
              </a:rPr>
              <a:t>En marge de la COP22 </a:t>
            </a:r>
            <a:r>
              <a:rPr lang="fr-FR" sz="1200" dirty="0" smtClean="0">
                <a:solidFill>
                  <a:srgbClr val="FFFF00"/>
                </a:solidFill>
                <a:effectLst>
                  <a:outerShdw blurRad="38100" dist="38100" dir="2700000" algn="tl">
                    <a:srgbClr val="000000">
                      <a:alpha val="43137"/>
                    </a:srgbClr>
                  </a:outerShdw>
                </a:effectLst>
              </a:rPr>
              <a:t/>
            </a:r>
            <a:br>
              <a:rPr lang="fr-FR" sz="1200" dirty="0" smtClean="0">
                <a:solidFill>
                  <a:srgbClr val="FFFF00"/>
                </a:solidFill>
                <a:effectLst>
                  <a:outerShdw blurRad="38100" dist="38100" dir="2700000" algn="tl">
                    <a:srgbClr val="000000">
                      <a:alpha val="43137"/>
                    </a:srgbClr>
                  </a:outerShdw>
                </a:effectLst>
              </a:rPr>
            </a:br>
            <a:r>
              <a:rPr lang="fr-FR" sz="1200" dirty="0" smtClean="0">
                <a:solidFill>
                  <a:srgbClr val="FFFF00"/>
                </a:solidFill>
              </a:rPr>
              <a:t>La FSSM et SMET Organisent un séminaire nationale en </a:t>
            </a:r>
            <a:r>
              <a:rPr lang="fr-FR" sz="1200" dirty="0" err="1" smtClean="0">
                <a:solidFill>
                  <a:srgbClr val="FFFF00"/>
                </a:solidFill>
              </a:rPr>
              <a:t>écotoxicologie</a:t>
            </a:r>
            <a:r>
              <a:rPr lang="fr-FR" sz="1200" dirty="0" smtClean="0">
                <a:solidFill>
                  <a:srgbClr val="FFFF00"/>
                </a:solidFill>
              </a:rPr>
              <a:t> du 04 et 05 Novembre 2016</a:t>
            </a:r>
            <a:endParaRPr lang="fr-FR" sz="1200" dirty="0">
              <a:solidFill>
                <a:srgbClr val="FFFF00"/>
              </a:solidFill>
            </a:endParaRPr>
          </a:p>
        </p:txBody>
      </p:sp>
      <p:pic>
        <p:nvPicPr>
          <p:cNvPr id="7" name="Picture 2"/>
          <p:cNvPicPr>
            <a:picLocks noChangeAspect="1" noChangeArrowheads="1"/>
          </p:cNvPicPr>
          <p:nvPr/>
        </p:nvPicPr>
        <p:blipFill>
          <a:blip r:embed="rId2" cstate="print"/>
          <a:srcRect/>
          <a:stretch>
            <a:fillRect/>
          </a:stretch>
        </p:blipFill>
        <p:spPr bwMode="auto">
          <a:xfrm>
            <a:off x="539552" y="260648"/>
            <a:ext cx="648072" cy="1052736"/>
          </a:xfrm>
          <a:prstGeom prst="rect">
            <a:avLst/>
          </a:prstGeom>
          <a:noFill/>
          <a:ln w="9525">
            <a:noFill/>
            <a:miter lim="800000"/>
            <a:headEnd/>
            <a:tailEnd/>
          </a:ln>
        </p:spPr>
      </p:pic>
      <p:pic>
        <p:nvPicPr>
          <p:cNvPr id="8" name="Picture 4"/>
          <p:cNvPicPr>
            <a:picLocks noChangeAspect="1" noChangeArrowheads="1"/>
          </p:cNvPicPr>
          <p:nvPr/>
        </p:nvPicPr>
        <p:blipFill>
          <a:blip r:embed="rId3" cstate="print"/>
          <a:srcRect/>
          <a:stretch>
            <a:fillRect/>
          </a:stretch>
        </p:blipFill>
        <p:spPr bwMode="auto">
          <a:xfrm>
            <a:off x="7740352" y="188640"/>
            <a:ext cx="936104" cy="1124744"/>
          </a:xfrm>
          <a:prstGeom prst="rect">
            <a:avLst/>
          </a:prstGeom>
          <a:noFill/>
          <a:ln w="9525">
            <a:noFill/>
            <a:miter lim="800000"/>
            <a:headEnd/>
            <a:tailEnd/>
          </a:ln>
        </p:spPr>
      </p:pic>
      <p:pic>
        <p:nvPicPr>
          <p:cNvPr id="9" name="Picture 3"/>
          <p:cNvPicPr>
            <a:picLocks noChangeAspect="1" noChangeArrowheads="1"/>
          </p:cNvPicPr>
          <p:nvPr/>
        </p:nvPicPr>
        <p:blipFill>
          <a:blip r:embed="rId4" cstate="print"/>
          <a:srcRect/>
          <a:stretch>
            <a:fillRect/>
          </a:stretch>
        </p:blipFill>
        <p:spPr bwMode="auto">
          <a:xfrm>
            <a:off x="1259632" y="332656"/>
            <a:ext cx="792088" cy="908720"/>
          </a:xfrm>
          <a:prstGeom prst="rect">
            <a:avLst/>
          </a:prstGeom>
          <a:noFill/>
          <a:ln w="9525">
            <a:noFill/>
            <a:miter lim="800000"/>
            <a:headEnd/>
            <a:tailEnd/>
          </a:ln>
        </p:spPr>
      </p:pic>
      <p:pic>
        <p:nvPicPr>
          <p:cNvPr id="12" name="Image 11" descr="Résultat de recherche d'images pour &quot;pollution atmosphérique&quot;"/>
          <p:cNvPicPr/>
          <p:nvPr/>
        </p:nvPicPr>
        <p:blipFill>
          <a:blip r:embed="rId5" cstate="print"/>
          <a:srcRect/>
          <a:stretch>
            <a:fillRect/>
          </a:stretch>
        </p:blipFill>
        <p:spPr bwMode="auto">
          <a:xfrm>
            <a:off x="4644008" y="2132856"/>
            <a:ext cx="4032448" cy="3960440"/>
          </a:xfrm>
          <a:prstGeom prst="rect">
            <a:avLst/>
          </a:prstGeom>
          <a:noFill/>
          <a:ln w="9525">
            <a:noFill/>
            <a:miter lim="800000"/>
            <a:headEnd/>
            <a:tailEnd/>
          </a:ln>
        </p:spPr>
      </p:pic>
      <p:sp>
        <p:nvSpPr>
          <p:cNvPr id="13" name="Espace réservé du contenu 12"/>
          <p:cNvSpPr>
            <a:spLocks noGrp="1"/>
          </p:cNvSpPr>
          <p:nvPr>
            <p:ph sz="quarter" idx="4"/>
          </p:nvPr>
        </p:nvSpPr>
        <p:spPr/>
        <p:txBody>
          <a:bodyPr/>
          <a:lstStyle/>
          <a:p>
            <a:endParaRPr lang="fr-FR" dirty="0"/>
          </a:p>
        </p:txBody>
      </p:sp>
      <p:pic>
        <p:nvPicPr>
          <p:cNvPr id="14" name="Image 13"/>
          <p:cNvPicPr/>
          <p:nvPr/>
        </p:nvPicPr>
        <p:blipFill>
          <a:blip r:embed="rId6" cstate="print"/>
          <a:srcRect/>
          <a:stretch>
            <a:fillRect/>
          </a:stretch>
        </p:blipFill>
        <p:spPr bwMode="auto">
          <a:xfrm>
            <a:off x="7092280" y="260648"/>
            <a:ext cx="720080" cy="7200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576" y="549275"/>
            <a:ext cx="7128791" cy="1943100"/>
          </a:xfrm>
        </p:spPr>
        <p:txBody>
          <a:bodyPr rtlCol="0">
            <a:normAutofit fontScale="90000"/>
          </a:bodyPr>
          <a:lstStyle/>
          <a:p>
            <a:pPr fontAlgn="auto">
              <a:spcAft>
                <a:spcPts val="0"/>
              </a:spcAft>
              <a:defRPr/>
            </a:pPr>
            <a:r>
              <a:rPr lang="fr-FR" sz="2700" b="1" dirty="0" smtClean="0">
                <a:latin typeface="Comic Sans MS" pitchFamily="66" charset="0"/>
              </a:rPr>
              <a:t>Séminaire en </a:t>
            </a:r>
            <a:r>
              <a:rPr lang="fr-FR" sz="2700" b="1" dirty="0" err="1" smtClean="0">
                <a:latin typeface="Comic Sans MS" pitchFamily="66" charset="0"/>
              </a:rPr>
              <a:t>Ecotoxicologie</a:t>
            </a:r>
            <a:r>
              <a:rPr lang="fr-FR" sz="2700" b="1" dirty="0" smtClean="0">
                <a:latin typeface="Comic Sans MS" pitchFamily="66" charset="0"/>
              </a:rPr>
              <a:t/>
            </a:r>
            <a:br>
              <a:rPr lang="fr-FR" sz="2700" b="1" dirty="0" smtClean="0">
                <a:latin typeface="Comic Sans MS" pitchFamily="66" charset="0"/>
              </a:rPr>
            </a:br>
            <a:r>
              <a:rPr lang="fr-FR" sz="2700" b="1" dirty="0" smtClean="0">
                <a:latin typeface="Comic Sans MS" pitchFamily="66" charset="0"/>
              </a:rPr>
              <a:t>« </a:t>
            </a:r>
            <a:r>
              <a:rPr lang="fr-MA" sz="2700" b="1" dirty="0" smtClean="0">
                <a:latin typeface="Comic Sans MS" pitchFamily="66" charset="0"/>
              </a:rPr>
              <a:t>Effets des Micropolluants –ETM- sur </a:t>
            </a:r>
            <a:br>
              <a:rPr lang="fr-MA" sz="2700" b="1" dirty="0" smtClean="0">
                <a:latin typeface="Comic Sans MS" pitchFamily="66" charset="0"/>
              </a:rPr>
            </a:br>
            <a:r>
              <a:rPr lang="fr-MA" sz="2700" b="1" dirty="0" smtClean="0">
                <a:latin typeface="Comic Sans MS" pitchFamily="66" charset="0"/>
              </a:rPr>
              <a:t>la santé Humaine et environnementale »</a:t>
            </a:r>
            <a:br>
              <a:rPr lang="fr-MA" sz="2700" b="1" dirty="0" smtClean="0">
                <a:latin typeface="Comic Sans MS" pitchFamily="66" charset="0"/>
              </a:rPr>
            </a:br>
            <a:endParaRPr lang="fr-FR" dirty="0" smtClean="0"/>
          </a:p>
        </p:txBody>
      </p:sp>
      <p:sp>
        <p:nvSpPr>
          <p:cNvPr id="3" name="Sous-titre 2"/>
          <p:cNvSpPr>
            <a:spLocks noGrp="1"/>
          </p:cNvSpPr>
          <p:nvPr>
            <p:ph type="subTitle" idx="1"/>
          </p:nvPr>
        </p:nvSpPr>
        <p:spPr>
          <a:xfrm>
            <a:off x="468313" y="2708275"/>
            <a:ext cx="7920037" cy="3168650"/>
          </a:xfrm>
          <a:ln>
            <a:solidFill>
              <a:srgbClr val="92D050"/>
            </a:solidFill>
          </a:ln>
        </p:spPr>
        <p:txBody>
          <a:bodyPr rtlCol="0">
            <a:normAutofit lnSpcReduction="10000"/>
          </a:bodyPr>
          <a:lstStyle/>
          <a:p>
            <a:pPr fontAlgn="auto">
              <a:spcAft>
                <a:spcPts val="0"/>
              </a:spcAft>
              <a:buFont typeface="Arial" pitchFamily="34" charset="0"/>
              <a:buNone/>
              <a:defRPr/>
            </a:pPr>
            <a:r>
              <a:rPr lang="fr-FR" sz="3000" dirty="0" smtClean="0">
                <a:solidFill>
                  <a:schemeClr val="tx1"/>
                </a:solidFill>
              </a:rPr>
              <a:t>Nom………….......................Prénom……………………….</a:t>
            </a:r>
          </a:p>
          <a:p>
            <a:pPr fontAlgn="auto">
              <a:spcAft>
                <a:spcPts val="0"/>
              </a:spcAft>
              <a:buFont typeface="Arial" pitchFamily="34" charset="0"/>
              <a:buNone/>
              <a:defRPr/>
            </a:pPr>
            <a:r>
              <a:rPr lang="fr-FR" sz="3000" dirty="0" smtClean="0">
                <a:solidFill>
                  <a:schemeClr val="tx1"/>
                </a:solidFill>
              </a:rPr>
              <a:t>Spécialité…………………………………………………………….</a:t>
            </a:r>
          </a:p>
          <a:p>
            <a:pPr fontAlgn="auto">
              <a:spcAft>
                <a:spcPts val="0"/>
              </a:spcAft>
              <a:buFont typeface="Arial" pitchFamily="34" charset="0"/>
              <a:buNone/>
              <a:defRPr/>
            </a:pPr>
            <a:r>
              <a:rPr lang="fr-FR" sz="3000" dirty="0" smtClean="0">
                <a:solidFill>
                  <a:schemeClr val="tx1"/>
                </a:solidFill>
              </a:rPr>
              <a:t>Etablissement……………………………………………………..</a:t>
            </a:r>
          </a:p>
          <a:p>
            <a:pPr fontAlgn="auto">
              <a:spcAft>
                <a:spcPts val="0"/>
              </a:spcAft>
              <a:buFont typeface="Arial" pitchFamily="34" charset="0"/>
              <a:buNone/>
              <a:defRPr/>
            </a:pPr>
            <a:r>
              <a:rPr lang="fr-FR" sz="3000" dirty="0" smtClean="0">
                <a:solidFill>
                  <a:schemeClr val="tx1"/>
                </a:solidFill>
              </a:rPr>
              <a:t>Adresse:………………………………………………………………</a:t>
            </a:r>
          </a:p>
          <a:p>
            <a:pPr fontAlgn="auto">
              <a:spcAft>
                <a:spcPts val="0"/>
              </a:spcAft>
              <a:buFont typeface="Arial" pitchFamily="34" charset="0"/>
              <a:buNone/>
              <a:defRPr/>
            </a:pPr>
            <a:r>
              <a:rPr lang="fr-FR" sz="3000" dirty="0" smtClean="0">
                <a:solidFill>
                  <a:schemeClr val="tx1"/>
                </a:solidFill>
              </a:rPr>
              <a:t>Email:………………………………………………………………….</a:t>
            </a:r>
          </a:p>
          <a:p>
            <a:pPr fontAlgn="auto">
              <a:spcAft>
                <a:spcPts val="0"/>
              </a:spcAft>
              <a:buFont typeface="Arial" pitchFamily="34" charset="0"/>
              <a:buNone/>
              <a:defRPr/>
            </a:pPr>
            <a:r>
              <a:rPr lang="fr-FR" sz="3000" dirty="0" smtClean="0">
                <a:solidFill>
                  <a:schemeClr val="tx1"/>
                </a:solidFill>
              </a:rPr>
              <a:t>Tel:.....................................Fax...............................</a:t>
            </a:r>
          </a:p>
          <a:p>
            <a:pPr fontAlgn="auto">
              <a:spcAft>
                <a:spcPts val="0"/>
              </a:spcAft>
              <a:buFont typeface="Arial" pitchFamily="34" charset="0"/>
              <a:buNone/>
              <a:defRPr/>
            </a:pPr>
            <a:endParaRPr lang="fr-FR" dirty="0" smtClean="0"/>
          </a:p>
        </p:txBody>
      </p:sp>
      <p:pic>
        <p:nvPicPr>
          <p:cNvPr id="3076" name="Image 3" descr="logo_fssm"/>
          <p:cNvPicPr>
            <a:picLocks noChangeAspect="1" noChangeArrowheads="1"/>
          </p:cNvPicPr>
          <p:nvPr/>
        </p:nvPicPr>
        <p:blipFill>
          <a:blip r:embed="rId2" cstate="print"/>
          <a:srcRect/>
          <a:stretch>
            <a:fillRect/>
          </a:stretch>
        </p:blipFill>
        <p:spPr bwMode="auto">
          <a:xfrm>
            <a:off x="7451725" y="260350"/>
            <a:ext cx="1368425" cy="1223963"/>
          </a:xfrm>
          <a:prstGeom prst="rect">
            <a:avLst/>
          </a:prstGeom>
          <a:noFill/>
          <a:ln w="9525">
            <a:noFill/>
            <a:miter lim="800000"/>
            <a:headEnd/>
            <a:tailEnd/>
          </a:ln>
        </p:spPr>
      </p:pic>
      <p:pic>
        <p:nvPicPr>
          <p:cNvPr id="3077" name="Image 4"/>
          <p:cNvPicPr>
            <a:picLocks noChangeAspect="1" noChangeArrowheads="1"/>
          </p:cNvPicPr>
          <p:nvPr/>
        </p:nvPicPr>
        <p:blipFill>
          <a:blip r:embed="rId3" cstate="print">
            <a:clrChange>
              <a:clrFrom>
                <a:srgbClr val="000000"/>
              </a:clrFrom>
              <a:clrTo>
                <a:srgbClr val="000000">
                  <a:alpha val="0"/>
                </a:srgbClr>
              </a:clrTo>
            </a:clrChange>
          </a:blip>
          <a:srcRect/>
          <a:stretch>
            <a:fillRect/>
          </a:stretch>
        </p:blipFill>
        <p:spPr bwMode="auto">
          <a:xfrm>
            <a:off x="395288" y="333375"/>
            <a:ext cx="809625" cy="1006475"/>
          </a:xfrm>
          <a:prstGeom prst="rect">
            <a:avLst/>
          </a:prstGeom>
          <a:solidFill>
            <a:srgbClr val="FFFFFF"/>
          </a:solidFill>
          <a:ln w="9525">
            <a:noFill/>
            <a:miter lim="800000"/>
            <a:headEnd/>
            <a:tailEnd/>
          </a:ln>
        </p:spPr>
      </p:pic>
      <p:sp>
        <p:nvSpPr>
          <p:cNvPr id="3078" name="ZoneTexte 5"/>
          <p:cNvSpPr txBox="1">
            <a:spLocks noChangeArrowheads="1"/>
          </p:cNvSpPr>
          <p:nvPr/>
        </p:nvSpPr>
        <p:spPr bwMode="auto">
          <a:xfrm>
            <a:off x="971550" y="6237288"/>
            <a:ext cx="6840538" cy="369887"/>
          </a:xfrm>
          <a:prstGeom prst="rect">
            <a:avLst/>
          </a:prstGeom>
          <a:solidFill>
            <a:srgbClr val="FFC000"/>
          </a:solidFill>
          <a:ln w="9525">
            <a:noFill/>
            <a:miter lim="800000"/>
            <a:headEnd/>
            <a:tailEnd/>
          </a:ln>
        </p:spPr>
        <p:txBody>
          <a:bodyPr>
            <a:spAutoFit/>
          </a:bodyPr>
          <a:lstStyle/>
          <a:p>
            <a:r>
              <a:rPr lang="fr-FR" dirty="0" smtClean="0">
                <a:latin typeface="Calibri" pitchFamily="34" charset="0"/>
              </a:rPr>
              <a:t>Contact</a:t>
            </a:r>
            <a:r>
              <a:rPr lang="fr-FR" dirty="0">
                <a:latin typeface="Calibri" pitchFamily="34" charset="0"/>
              </a:rPr>
              <a:t>: </a:t>
            </a:r>
            <a:r>
              <a:rPr lang="fr-FR" dirty="0" smtClean="0">
                <a:latin typeface="Calibri" pitchFamily="34" charset="0"/>
                <a:hlinkClick r:id="rId4"/>
              </a:rPr>
              <a:t>Sedki@uca.ma</a:t>
            </a:r>
            <a:endParaRPr lang="fr-FR" dirty="0">
              <a:latin typeface="Calibri" pitchFamily="34" charset="0"/>
            </a:endParaRPr>
          </a:p>
        </p:txBody>
      </p:sp>
      <p:pic>
        <p:nvPicPr>
          <p:cNvPr id="7" name="Picture 3"/>
          <p:cNvPicPr>
            <a:picLocks noChangeAspect="1" noChangeArrowheads="1"/>
          </p:cNvPicPr>
          <p:nvPr/>
        </p:nvPicPr>
        <p:blipFill>
          <a:blip r:embed="rId5" cstate="print"/>
          <a:srcRect/>
          <a:stretch>
            <a:fillRect/>
          </a:stretch>
        </p:blipFill>
        <p:spPr bwMode="auto">
          <a:xfrm>
            <a:off x="3923928" y="1772816"/>
            <a:ext cx="79208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971600" y="0"/>
          <a:ext cx="6984776" cy="6528180"/>
        </p:xfrm>
        <a:graphic>
          <a:graphicData uri="http://schemas.openxmlformats.org/drawingml/2006/table">
            <a:tbl>
              <a:tblPr firstRow="1" bandRow="1">
                <a:tableStyleId>{5C22544A-7EE6-4342-B048-85BDC9FD1C3A}</a:tableStyleId>
              </a:tblPr>
              <a:tblGrid>
                <a:gridCol w="1008112"/>
                <a:gridCol w="5976664"/>
              </a:tblGrid>
              <a:tr h="301036">
                <a:tc>
                  <a:txBody>
                    <a:bodyPr/>
                    <a:lstStyle/>
                    <a:p>
                      <a:r>
                        <a:rPr lang="fr-FR" sz="1200" dirty="0" smtClean="0"/>
                        <a:t>4 novembre</a:t>
                      </a:r>
                      <a:endParaRPr lang="fr-FR" sz="1200" dirty="0"/>
                    </a:p>
                  </a:txBody>
                  <a:tcPr/>
                </a:tc>
                <a:tc>
                  <a:txBody>
                    <a:bodyPr/>
                    <a:lstStyle/>
                    <a:p>
                      <a:endParaRPr lang="fr-FR" sz="1200" dirty="0"/>
                    </a:p>
                  </a:txBody>
                  <a:tcPr/>
                </a:tc>
              </a:tr>
              <a:tr h="301036">
                <a:tc>
                  <a:txBody>
                    <a:bodyPr/>
                    <a:lstStyle/>
                    <a:p>
                      <a:r>
                        <a:rPr lang="fr-FR" sz="1200" b="1" dirty="0" smtClean="0"/>
                        <a:t>9 h </a:t>
                      </a:r>
                      <a:endParaRPr lang="fr-FR" sz="1200" b="1" dirty="0"/>
                    </a:p>
                  </a:txBody>
                  <a:tcPr/>
                </a:tc>
                <a:tc>
                  <a:txBody>
                    <a:bodyPr/>
                    <a:lstStyle/>
                    <a:p>
                      <a:r>
                        <a:rPr lang="fr-FR" sz="1200" dirty="0" smtClean="0"/>
                        <a:t>Accueil des participants</a:t>
                      </a:r>
                      <a:endParaRPr lang="fr-FR" sz="1200" dirty="0"/>
                    </a:p>
                  </a:txBody>
                  <a:tcPr/>
                </a:tc>
              </a:tr>
              <a:tr h="295738">
                <a:tc>
                  <a:txBody>
                    <a:bodyPr/>
                    <a:lstStyle/>
                    <a:p>
                      <a:r>
                        <a:rPr lang="fr-FR" sz="1200" b="1" dirty="0" smtClean="0"/>
                        <a:t>9h 15</a:t>
                      </a:r>
                      <a:endParaRPr lang="fr-FR" sz="1200" b="1" dirty="0"/>
                    </a:p>
                  </a:txBody>
                  <a:tcPr/>
                </a:tc>
                <a:tc>
                  <a:txBody>
                    <a:bodyPr/>
                    <a:lstStyle/>
                    <a:p>
                      <a:r>
                        <a:rPr lang="fr-FR" sz="1200" dirty="0" smtClean="0"/>
                        <a:t> Mot du président de la SMERT et des organisateur du séminaire</a:t>
                      </a:r>
                      <a:endParaRPr lang="fr-FR" sz="1200" dirty="0"/>
                    </a:p>
                  </a:txBody>
                  <a:tcPr>
                    <a:solidFill>
                      <a:srgbClr val="00B0F0"/>
                    </a:solidFill>
                  </a:tcPr>
                </a:tc>
              </a:tr>
              <a:tr h="382273">
                <a:tc>
                  <a:txBody>
                    <a:bodyPr/>
                    <a:lstStyle/>
                    <a:p>
                      <a:r>
                        <a:rPr lang="fr-FR" sz="1200" b="1" dirty="0" smtClean="0"/>
                        <a:t>9h 30</a:t>
                      </a:r>
                      <a:endParaRPr lang="fr-FR"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b="1" dirty="0" smtClean="0">
                          <a:latin typeface="Times New Roman"/>
                          <a:ea typeface="Times New Roman"/>
                          <a:cs typeface="Arial"/>
                        </a:rPr>
                        <a:t> </a:t>
                      </a:r>
                      <a:r>
                        <a:rPr lang="fr-FR" sz="1200" b="1" dirty="0" smtClean="0">
                          <a:latin typeface="+mj-lt"/>
                          <a:ea typeface="Times New Roman"/>
                          <a:cs typeface="Arial"/>
                        </a:rPr>
                        <a:t>L’</a:t>
                      </a:r>
                      <a:r>
                        <a:rPr lang="fr-FR" sz="1200" b="1" dirty="0" err="1" smtClean="0">
                          <a:latin typeface="+mj-lt"/>
                          <a:ea typeface="Times New Roman"/>
                          <a:cs typeface="Arial"/>
                        </a:rPr>
                        <a:t>écotoxicologie</a:t>
                      </a:r>
                      <a:r>
                        <a:rPr lang="fr-FR" sz="1200" b="1" dirty="0" smtClean="0">
                          <a:latin typeface="+mj-lt"/>
                          <a:ea typeface="Times New Roman"/>
                          <a:cs typeface="Arial"/>
                        </a:rPr>
                        <a:t> : principes élémentaires </a:t>
                      </a:r>
                      <a:r>
                        <a:rPr lang="fr-FR" sz="1200" dirty="0" smtClean="0">
                          <a:latin typeface="+mj-lt"/>
                          <a:ea typeface="Times New Roman"/>
                          <a:cs typeface="Arial"/>
                        </a:rPr>
                        <a:t/>
                      </a:r>
                      <a:br>
                        <a:rPr lang="fr-FR" sz="1200" dirty="0" smtClean="0">
                          <a:latin typeface="+mj-lt"/>
                          <a:ea typeface="Times New Roman"/>
                          <a:cs typeface="Arial"/>
                        </a:rPr>
                      </a:br>
                      <a:r>
                        <a:rPr lang="fr-FR" sz="1200" b="1" dirty="0" smtClean="0">
                          <a:latin typeface="+mj-lt"/>
                          <a:ea typeface="Times New Roman"/>
                          <a:cs typeface="Arial"/>
                        </a:rPr>
                        <a:t>Pr. </a:t>
                      </a:r>
                      <a:r>
                        <a:rPr lang="fr-FR" sz="1200" b="1" dirty="0" err="1" smtClean="0">
                          <a:latin typeface="+mj-lt"/>
                          <a:ea typeface="Times New Roman"/>
                          <a:cs typeface="Arial"/>
                        </a:rPr>
                        <a:t>Abderazak</a:t>
                      </a:r>
                      <a:r>
                        <a:rPr lang="fr-FR" sz="1200" b="1" baseline="0" dirty="0" smtClean="0">
                          <a:latin typeface="+mj-lt"/>
                          <a:ea typeface="Times New Roman"/>
                          <a:cs typeface="Arial"/>
                        </a:rPr>
                        <a:t> </a:t>
                      </a:r>
                      <a:r>
                        <a:rPr lang="fr-FR" sz="1200" b="1" dirty="0" smtClean="0">
                          <a:latin typeface="+mj-lt"/>
                          <a:ea typeface="Times New Roman"/>
                          <a:cs typeface="Arial"/>
                        </a:rPr>
                        <a:t> KAAYA ( Université Ibn </a:t>
                      </a:r>
                      <a:r>
                        <a:rPr lang="fr-FR" sz="1200" b="1" dirty="0" err="1" smtClean="0">
                          <a:latin typeface="+mj-lt"/>
                          <a:ea typeface="Times New Roman"/>
                          <a:cs typeface="Arial"/>
                        </a:rPr>
                        <a:t>Zohr</a:t>
                      </a:r>
                      <a:r>
                        <a:rPr lang="fr-FR" sz="1200" b="1" dirty="0" smtClean="0">
                          <a:latin typeface="+mj-lt"/>
                          <a:ea typeface="Times New Roman"/>
                          <a:cs typeface="Arial"/>
                        </a:rPr>
                        <a:t> –Agadir)</a:t>
                      </a:r>
                      <a:endParaRPr lang="fr-FR" sz="1200" b="1" dirty="0" smtClean="0">
                        <a:latin typeface="+mj-lt"/>
                        <a:ea typeface="Calibri"/>
                        <a:cs typeface="Arial"/>
                      </a:endParaRPr>
                    </a:p>
                  </a:txBody>
                  <a:tcPr/>
                </a:tc>
              </a:tr>
              <a:tr h="229364">
                <a:tc>
                  <a:txBody>
                    <a:bodyPr/>
                    <a:lstStyle/>
                    <a:p>
                      <a:r>
                        <a:rPr lang="fr-FR" sz="1200" b="1" dirty="0" smtClean="0"/>
                        <a:t>10h</a:t>
                      </a:r>
                      <a:r>
                        <a:rPr lang="fr-FR" sz="1200" b="1" baseline="0" dirty="0" smtClean="0"/>
                        <a:t> 30</a:t>
                      </a:r>
                      <a:endParaRPr lang="fr-FR" sz="1200" b="1" dirty="0"/>
                    </a:p>
                  </a:txBody>
                  <a:tcPr/>
                </a:tc>
                <a:tc>
                  <a:txBody>
                    <a:bodyPr/>
                    <a:lstStyle/>
                    <a:p>
                      <a:r>
                        <a:rPr lang="fr-FR" sz="1200" dirty="0" smtClean="0"/>
                        <a:t>Pause café</a:t>
                      </a:r>
                      <a:endParaRPr lang="fr-FR" sz="1200" dirty="0"/>
                    </a:p>
                  </a:txBody>
                  <a:tcPr>
                    <a:solidFill>
                      <a:srgbClr val="FFC000"/>
                    </a:solidFill>
                  </a:tcPr>
                </a:tc>
              </a:tr>
              <a:tr h="382273">
                <a:tc>
                  <a:txBody>
                    <a:bodyPr/>
                    <a:lstStyle/>
                    <a:p>
                      <a:r>
                        <a:rPr lang="fr-FR" sz="1200" b="1" dirty="0" smtClean="0"/>
                        <a:t>11h -12h</a:t>
                      </a:r>
                      <a:endParaRPr lang="fr-FR" sz="1200" b="1" dirty="0"/>
                    </a:p>
                  </a:txBody>
                  <a:tcPr/>
                </a:tc>
                <a:tc>
                  <a:txBody>
                    <a:bodyPr/>
                    <a:lstStyle/>
                    <a:p>
                      <a:r>
                        <a:rPr lang="fr-FR" sz="1200" b="1" dirty="0" smtClean="0"/>
                        <a:t>Impact des toxiques - ETM -sur la santé Humaine</a:t>
                      </a:r>
                      <a:r>
                        <a:rPr lang="fr-FR" sz="1200" b="1" baseline="0" dirty="0" smtClean="0"/>
                        <a:t> et environnementale</a:t>
                      </a:r>
                    </a:p>
                    <a:p>
                      <a:r>
                        <a:rPr lang="fr-FR" sz="1200" b="1" baseline="0" dirty="0" smtClean="0"/>
                        <a:t>Pr. </a:t>
                      </a:r>
                      <a:r>
                        <a:rPr lang="fr-FR" sz="1200" b="1" baseline="0" dirty="0" err="1" smtClean="0"/>
                        <a:t>Azeddine</a:t>
                      </a:r>
                      <a:r>
                        <a:rPr lang="fr-FR" sz="1200" b="1" baseline="0" dirty="0" smtClean="0"/>
                        <a:t>  SEDKI ( Université  Cadi </a:t>
                      </a:r>
                      <a:r>
                        <a:rPr lang="fr-FR" sz="1200" b="1" baseline="0" dirty="0" err="1" smtClean="0"/>
                        <a:t>Ayyad</a:t>
                      </a:r>
                      <a:r>
                        <a:rPr lang="fr-FR" sz="1200" b="1" baseline="0" dirty="0" smtClean="0"/>
                        <a:t>-Marrakech)</a:t>
                      </a:r>
                      <a:endParaRPr lang="fr-FR" sz="1200" b="1" dirty="0"/>
                    </a:p>
                  </a:txBody>
                  <a:tcPr/>
                </a:tc>
              </a:tr>
              <a:tr h="178394">
                <a:tc>
                  <a:txBody>
                    <a:bodyPr/>
                    <a:lstStyle/>
                    <a:p>
                      <a:endParaRPr lang="fr-FR" sz="800" b="1" dirty="0"/>
                    </a:p>
                  </a:txBody>
                  <a:tcPr/>
                </a:tc>
                <a:tc>
                  <a:txBody>
                    <a:bodyPr/>
                    <a:lstStyle/>
                    <a:p>
                      <a:endParaRPr lang="fr-FR" sz="800" dirty="0"/>
                    </a:p>
                  </a:txBody>
                  <a:tcPr>
                    <a:solidFill>
                      <a:srgbClr val="0070C0"/>
                    </a:solidFill>
                  </a:tcPr>
                </a:tc>
              </a:tr>
              <a:tr h="382273">
                <a:tc>
                  <a:txBody>
                    <a:bodyPr/>
                    <a:lstStyle/>
                    <a:p>
                      <a:r>
                        <a:rPr lang="fr-FR" sz="1200" b="1" dirty="0" smtClean="0"/>
                        <a:t>15h-16h</a:t>
                      </a:r>
                      <a:endParaRPr lang="fr-FR" sz="1200" b="1" dirty="0"/>
                    </a:p>
                  </a:txBody>
                  <a:tcPr/>
                </a:tc>
                <a:tc>
                  <a:txBody>
                    <a:bodyPr/>
                    <a:lstStyle/>
                    <a:p>
                      <a:r>
                        <a:rPr lang="fr-FR" sz="1200" b="1" baseline="0" dirty="0" smtClean="0"/>
                        <a:t> Pollution atmosphérique et Circulation des polluants </a:t>
                      </a:r>
                    </a:p>
                    <a:p>
                      <a:r>
                        <a:rPr lang="fr-FR" sz="1200" b="1" dirty="0" smtClean="0"/>
                        <a:t>Pr.  </a:t>
                      </a:r>
                      <a:r>
                        <a:rPr lang="fr-FR" sz="1200" b="1" dirty="0" err="1" smtClean="0"/>
                        <a:t>Nadra</a:t>
                      </a:r>
                      <a:r>
                        <a:rPr lang="fr-FR" sz="1200" b="1" dirty="0" smtClean="0"/>
                        <a:t> LEKOUCH ( </a:t>
                      </a:r>
                      <a:r>
                        <a:rPr lang="fr-FR" sz="1200" b="1" u="sng" dirty="0" smtClean="0"/>
                        <a:t>Université </a:t>
                      </a:r>
                      <a:r>
                        <a:rPr lang="fr-FR" sz="1200" b="1" u="sng" dirty="0" smtClean="0"/>
                        <a:t>sultan </a:t>
                      </a:r>
                      <a:r>
                        <a:rPr lang="fr-FR" sz="1200" b="1" u="sng" dirty="0" err="1" smtClean="0"/>
                        <a:t>My</a:t>
                      </a:r>
                      <a:r>
                        <a:rPr lang="fr-FR" sz="1200" b="1" u="sng" dirty="0" smtClean="0"/>
                        <a:t> </a:t>
                      </a:r>
                      <a:r>
                        <a:rPr lang="fr-FR" sz="1200" b="1" u="sng" dirty="0" err="1" smtClean="0"/>
                        <a:t>Sliman</a:t>
                      </a:r>
                      <a:r>
                        <a:rPr lang="fr-FR" sz="1200" b="1" u="sng" dirty="0" smtClean="0"/>
                        <a:t> </a:t>
                      </a:r>
                      <a:r>
                        <a:rPr lang="fr-FR" sz="1200" b="1" u="sng" dirty="0" smtClean="0"/>
                        <a:t>– Béni Mellal)</a:t>
                      </a:r>
                      <a:endParaRPr lang="fr-FR" sz="1200" b="1" dirty="0"/>
                    </a:p>
                  </a:txBody>
                  <a:tcPr/>
                </a:tc>
              </a:tr>
              <a:tr h="229364">
                <a:tc>
                  <a:txBody>
                    <a:bodyPr/>
                    <a:lstStyle/>
                    <a:p>
                      <a:endParaRPr lang="fr-FR" sz="1200" b="1" dirty="0"/>
                    </a:p>
                  </a:txBody>
                  <a:tcPr>
                    <a:solidFill>
                      <a:srgbClr val="FFC000"/>
                    </a:solidFill>
                  </a:tcPr>
                </a:tc>
                <a:tc>
                  <a:txBody>
                    <a:bodyPr/>
                    <a:lstStyle/>
                    <a:p>
                      <a:r>
                        <a:rPr lang="fr-FR" sz="1200" dirty="0" smtClean="0"/>
                        <a:t>Pause café</a:t>
                      </a:r>
                      <a:endParaRPr lang="fr-FR" sz="1200" dirty="0"/>
                    </a:p>
                  </a:txBody>
                  <a:tcPr>
                    <a:solidFill>
                      <a:srgbClr val="FFC000"/>
                    </a:solidFill>
                  </a:tcPr>
                </a:tc>
              </a:tr>
              <a:tr h="496982">
                <a:tc>
                  <a:txBody>
                    <a:bodyPr/>
                    <a:lstStyle/>
                    <a:p>
                      <a:pPr>
                        <a:lnSpc>
                          <a:spcPct val="100000"/>
                        </a:lnSpc>
                      </a:pPr>
                      <a:r>
                        <a:rPr lang="fr-FR" sz="1200" b="1" dirty="0" smtClean="0"/>
                        <a:t>16h 15</a:t>
                      </a:r>
                      <a:r>
                        <a:rPr lang="fr-FR" sz="1200" b="1" baseline="0" dirty="0" smtClean="0"/>
                        <a:t> -17h-15</a:t>
                      </a:r>
                      <a:endParaRPr lang="fr-FR"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b="1" i="0" dirty="0" smtClean="0"/>
                        <a:t>" Effets des polluants sur les mécanismes physiologiques« </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b="1" i="0" dirty="0" smtClean="0"/>
                        <a:t>Pr </a:t>
                      </a:r>
                      <a:r>
                        <a:rPr lang="fr-FR" sz="1200" b="1" i="0" dirty="0" err="1" smtClean="0"/>
                        <a:t>Jamila</a:t>
                      </a:r>
                      <a:r>
                        <a:rPr lang="fr-FR" sz="1200" b="1" i="0" dirty="0" smtClean="0"/>
                        <a:t> SIF ( Université </a:t>
                      </a:r>
                      <a:r>
                        <a:rPr lang="fr-FR" sz="1200" b="1" i="0" dirty="0" err="1" smtClean="0"/>
                        <a:t>Chouaib</a:t>
                      </a:r>
                      <a:r>
                        <a:rPr lang="fr-FR" sz="1200" b="1" i="0" dirty="0" smtClean="0"/>
                        <a:t> </a:t>
                      </a:r>
                      <a:r>
                        <a:rPr lang="fr-FR" sz="1200" b="1" i="0" dirty="0" err="1" smtClean="0"/>
                        <a:t>Doukali</a:t>
                      </a:r>
                      <a:r>
                        <a:rPr lang="fr-FR" sz="1200" b="1" i="0" dirty="0" smtClean="0"/>
                        <a:t> - El Jadida)</a:t>
                      </a:r>
                      <a:endParaRPr lang="fr-FR" sz="1200" b="1" dirty="0"/>
                    </a:p>
                  </a:txBody>
                  <a:tcPr/>
                </a:tc>
              </a:tr>
              <a:tr h="713006">
                <a:tc>
                  <a:txBody>
                    <a:bodyPr/>
                    <a:lstStyle/>
                    <a:p>
                      <a:pPr>
                        <a:lnSpc>
                          <a:spcPct val="100000"/>
                        </a:lnSpc>
                      </a:pPr>
                      <a:r>
                        <a:rPr lang="fr-FR" sz="1200" b="1" dirty="0" smtClean="0"/>
                        <a:t>17h15</a:t>
                      </a:r>
                      <a:r>
                        <a:rPr lang="fr-FR" sz="1200" b="1" baseline="0" dirty="0" smtClean="0"/>
                        <a:t> -18h 15</a:t>
                      </a:r>
                      <a:endParaRPr lang="fr-FR" sz="1200" b="1" dirty="0"/>
                    </a:p>
                  </a:txBody>
                  <a:tcPr/>
                </a:tc>
                <a:tc>
                  <a:txBody>
                    <a:bodyPr/>
                    <a:lstStyle/>
                    <a:p>
                      <a:pPr>
                        <a:lnSpc>
                          <a:spcPct val="100000"/>
                        </a:lnSpc>
                      </a:pPr>
                      <a:r>
                        <a:rPr lang="fr-FR" sz="1200" b="1" dirty="0" smtClean="0"/>
                        <a:t>Introduction à la modélisation de survie : Risque </a:t>
                      </a:r>
                      <a:r>
                        <a:rPr lang="fr-FR" sz="1200" b="1" dirty="0" err="1" smtClean="0"/>
                        <a:t>écotoxicologique</a:t>
                      </a:r>
                      <a:r>
                        <a:rPr lang="fr-FR" sz="1200" b="1" dirty="0" smtClean="0"/>
                        <a:t>, changement climatique et estimation du temps d’extinction.</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b="1" dirty="0" smtClean="0"/>
                        <a:t>Pr. Mohamed MERZOUKI ( </a:t>
                      </a:r>
                      <a:r>
                        <a:rPr lang="fr-FR" sz="1200" b="1" u="sng" dirty="0" smtClean="0"/>
                        <a:t>Université Sultan </a:t>
                      </a:r>
                      <a:r>
                        <a:rPr lang="fr-FR" sz="1200" b="1" u="sng" dirty="0" err="1" smtClean="0"/>
                        <a:t>My</a:t>
                      </a:r>
                      <a:r>
                        <a:rPr lang="fr-FR" sz="1200" b="1" u="sng" dirty="0" smtClean="0"/>
                        <a:t> </a:t>
                      </a:r>
                      <a:r>
                        <a:rPr lang="fr-FR" sz="1200" b="1" u="sng" dirty="0" err="1" smtClean="0"/>
                        <a:t>Sliman</a:t>
                      </a:r>
                      <a:r>
                        <a:rPr lang="fr-FR" sz="1200" b="1" u="sng" dirty="0" smtClean="0"/>
                        <a:t>- </a:t>
                      </a:r>
                      <a:r>
                        <a:rPr lang="fr-FR" sz="1200" b="1" u="sng" dirty="0" err="1" smtClean="0"/>
                        <a:t>Beni</a:t>
                      </a:r>
                      <a:r>
                        <a:rPr lang="fr-FR" sz="1200" b="1" u="sng" dirty="0" smtClean="0"/>
                        <a:t> Mellal)</a:t>
                      </a:r>
                      <a:endParaRPr lang="fr-FR" sz="1200" dirty="0"/>
                    </a:p>
                  </a:txBody>
                  <a:tcPr/>
                </a:tc>
              </a:tr>
              <a:tr h="229364">
                <a:tc>
                  <a:txBody>
                    <a:bodyPr/>
                    <a:lstStyle/>
                    <a:p>
                      <a:r>
                        <a:rPr lang="fr-FR" sz="1200" b="1" dirty="0" smtClean="0">
                          <a:solidFill>
                            <a:schemeClr val="bg1"/>
                          </a:solidFill>
                        </a:rPr>
                        <a:t>5 novembre</a:t>
                      </a:r>
                      <a:endParaRPr lang="fr-FR" sz="1200" b="1" dirty="0">
                        <a:solidFill>
                          <a:schemeClr val="bg1"/>
                        </a:solidFill>
                      </a:endParaRPr>
                    </a:p>
                  </a:txBody>
                  <a:tcPr>
                    <a:solidFill>
                      <a:srgbClr val="0070C0"/>
                    </a:solidFill>
                  </a:tcPr>
                </a:tc>
                <a:tc>
                  <a:txBody>
                    <a:bodyPr/>
                    <a:lstStyle/>
                    <a:p>
                      <a:endParaRPr lang="fr-FR" sz="1200" b="1" dirty="0">
                        <a:solidFill>
                          <a:schemeClr val="bg1"/>
                        </a:solidFill>
                      </a:endParaRPr>
                    </a:p>
                  </a:txBody>
                  <a:tcPr>
                    <a:solidFill>
                      <a:srgbClr val="0070C0"/>
                    </a:solidFill>
                  </a:tcPr>
                </a:tc>
              </a:tr>
              <a:tr h="229364">
                <a:tc>
                  <a:txBody>
                    <a:bodyPr/>
                    <a:lstStyle/>
                    <a:p>
                      <a:pPr marL="0" algn="l" defTabSz="914400" rtl="0" eaLnBrk="1" latinLnBrk="0" hangingPunct="1"/>
                      <a:r>
                        <a:rPr lang="fr-FR" sz="1200" b="1" kern="1200" dirty="0" smtClean="0">
                          <a:solidFill>
                            <a:schemeClr val="tx1"/>
                          </a:solidFill>
                          <a:latin typeface="+mn-lt"/>
                          <a:ea typeface="+mn-ea"/>
                          <a:cs typeface="+mn-cs"/>
                        </a:rPr>
                        <a:t>9h</a:t>
                      </a:r>
                      <a:endParaRPr lang="fr-FR" sz="1200" b="1" kern="1200" dirty="0">
                        <a:solidFill>
                          <a:schemeClr val="tx1"/>
                        </a:solidFill>
                        <a:latin typeface="+mn-lt"/>
                        <a:ea typeface="+mn-ea"/>
                        <a:cs typeface="+mn-cs"/>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b="1" kern="1200" dirty="0" smtClean="0">
                          <a:solidFill>
                            <a:schemeClr val="tx1"/>
                          </a:solidFill>
                          <a:latin typeface="+mn-lt"/>
                          <a:ea typeface="+mn-ea"/>
                          <a:cs typeface="+mn-cs"/>
                        </a:rPr>
                        <a:t>Mot du comité d’organisation</a:t>
                      </a:r>
                      <a:endParaRPr lang="fr-FR" sz="1200" b="1" kern="1200" dirty="0">
                        <a:solidFill>
                          <a:schemeClr val="tx1"/>
                        </a:solidFill>
                        <a:latin typeface="+mn-lt"/>
                        <a:ea typeface="+mn-ea"/>
                        <a:cs typeface="+mn-cs"/>
                      </a:endParaRPr>
                    </a:p>
                  </a:txBody>
                  <a:tcPr>
                    <a:solidFill>
                      <a:srgbClr val="00B0F0"/>
                    </a:solidFill>
                  </a:tcPr>
                </a:tc>
              </a:tr>
              <a:tr h="382273">
                <a:tc>
                  <a:txBody>
                    <a:bodyPr/>
                    <a:lstStyle/>
                    <a:p>
                      <a:r>
                        <a:rPr lang="fr-FR" sz="1200" b="1" dirty="0" smtClean="0"/>
                        <a:t>9h-11h</a:t>
                      </a:r>
                      <a:endParaRPr lang="fr-FR" sz="1200" b="1" dirty="0"/>
                    </a:p>
                  </a:txBody>
                  <a:tcPr/>
                </a:tc>
                <a:tc>
                  <a:txBody>
                    <a:bodyPr/>
                    <a:lstStyle/>
                    <a:p>
                      <a:r>
                        <a:rPr lang="fr-FR" sz="1200" b="1" dirty="0" smtClean="0"/>
                        <a:t>SPSS</a:t>
                      </a:r>
                      <a:r>
                        <a:rPr lang="fr-FR" sz="1200" b="1" baseline="0" dirty="0" smtClean="0"/>
                        <a:t> appliqué à l’épidémiologie et à l’</a:t>
                      </a:r>
                      <a:r>
                        <a:rPr lang="fr-FR" sz="1200" b="1" baseline="0" dirty="0" err="1" smtClean="0"/>
                        <a:t>Ecotoxicologie</a:t>
                      </a:r>
                      <a:endParaRPr lang="fr-FR" sz="1200" b="1" baseline="0" dirty="0" smtClean="0"/>
                    </a:p>
                    <a:p>
                      <a:r>
                        <a:rPr lang="fr-FR" sz="1200" b="1" baseline="0" dirty="0" smtClean="0"/>
                        <a:t>Pr. Mohamed Kamal HILLALI &amp; Pr. Mohamed LOUKID ( Université  Cadi </a:t>
                      </a:r>
                      <a:r>
                        <a:rPr lang="fr-FR" sz="1200" b="1" baseline="0" dirty="0" err="1" smtClean="0"/>
                        <a:t>Ayyad</a:t>
                      </a:r>
                      <a:r>
                        <a:rPr lang="fr-FR" sz="1200" b="1" baseline="0" smtClean="0"/>
                        <a:t> - </a:t>
                      </a:r>
                      <a:r>
                        <a:rPr lang="fr-FR" sz="1200" b="1" baseline="0" dirty="0" smtClean="0"/>
                        <a:t>Marrakech)</a:t>
                      </a:r>
                      <a:endParaRPr lang="fr-FR" sz="1200" b="1" dirty="0"/>
                    </a:p>
                  </a:txBody>
                  <a:tcPr/>
                </a:tc>
              </a:tr>
              <a:tr h="229364">
                <a:tc>
                  <a:txBody>
                    <a:bodyPr/>
                    <a:lstStyle/>
                    <a:p>
                      <a:endParaRPr lang="fr-FR" sz="1200" b="1" dirty="0"/>
                    </a:p>
                  </a:txBody>
                  <a:tcPr>
                    <a:solidFill>
                      <a:srgbClr val="FFC000"/>
                    </a:solidFill>
                  </a:tcPr>
                </a:tc>
                <a:tc>
                  <a:txBody>
                    <a:bodyPr/>
                    <a:lstStyle/>
                    <a:p>
                      <a:r>
                        <a:rPr lang="fr-FR" sz="1200" b="1" dirty="0" smtClean="0"/>
                        <a:t>Pause café</a:t>
                      </a:r>
                      <a:endParaRPr lang="fr-FR" sz="1200" b="1" dirty="0"/>
                    </a:p>
                  </a:txBody>
                  <a:tcPr>
                    <a:solidFill>
                      <a:srgbClr val="FFC000"/>
                    </a:solidFill>
                  </a:tcPr>
                </a:tc>
              </a:tr>
              <a:tr h="535182">
                <a:tc>
                  <a:txBody>
                    <a:bodyPr/>
                    <a:lstStyle/>
                    <a:p>
                      <a:r>
                        <a:rPr lang="fr-FR" sz="1200" b="1" dirty="0" smtClean="0"/>
                        <a:t>11h</a:t>
                      </a:r>
                      <a:r>
                        <a:rPr lang="fr-FR" sz="1200" b="1" baseline="0" dirty="0" smtClean="0"/>
                        <a:t> -13h</a:t>
                      </a:r>
                      <a:endParaRPr lang="fr-FR"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b="1" dirty="0" smtClean="0"/>
                        <a:t>SPSS</a:t>
                      </a:r>
                      <a:r>
                        <a:rPr lang="fr-FR" sz="1200" b="1" baseline="0" dirty="0" smtClean="0"/>
                        <a:t>  logiciel appliqué à l’épidémiologie et à l’</a:t>
                      </a:r>
                      <a:r>
                        <a:rPr lang="fr-FR" sz="1200" b="1" baseline="0" dirty="0" err="1" smtClean="0"/>
                        <a:t>Ecotoxicologie</a:t>
                      </a:r>
                      <a:r>
                        <a:rPr lang="fr-FR" sz="1200" b="1" baseline="0" dirty="0" smtClean="0"/>
                        <a:t> suite</a:t>
                      </a:r>
                      <a:endParaRPr lang="fr-FR" sz="12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sz="1200" b="1" baseline="0" dirty="0" smtClean="0"/>
                        <a:t>Pr.  Abdellatif  BAALI &amp; Pr. Mohamed CHERKAOUI ( Université  Cadi </a:t>
                      </a:r>
                      <a:r>
                        <a:rPr lang="fr-FR" sz="1200" b="1" baseline="0" dirty="0" err="1" smtClean="0"/>
                        <a:t>Ayyad</a:t>
                      </a:r>
                      <a:r>
                        <a:rPr lang="fr-FR" sz="1200" b="1" baseline="0" dirty="0" smtClean="0"/>
                        <a:t> Marrakech)</a:t>
                      </a:r>
                      <a:endParaRPr lang="fr-FR" sz="1200" b="1" dirty="0" smtClean="0"/>
                    </a:p>
                    <a:p>
                      <a:endParaRPr lang="fr-FR" sz="1200" b="1" dirty="0"/>
                    </a:p>
                  </a:txBody>
                  <a:tcPr/>
                </a:tc>
              </a:tr>
              <a:tr h="366542">
                <a:tc>
                  <a:txBody>
                    <a:bodyPr/>
                    <a:lstStyle/>
                    <a:p>
                      <a:r>
                        <a:rPr lang="fr-FR" sz="1200" b="1" dirty="0" smtClean="0"/>
                        <a:t>18h</a:t>
                      </a:r>
                      <a:endParaRPr lang="fr-FR" sz="1200" b="1" dirty="0"/>
                    </a:p>
                  </a:txBody>
                  <a:tcPr/>
                </a:tc>
                <a:tc>
                  <a:txBody>
                    <a:bodyPr/>
                    <a:lstStyle/>
                    <a:p>
                      <a:r>
                        <a:rPr lang="fr-FR" sz="1200" b="1" dirty="0" smtClean="0"/>
                        <a:t>Table ronde </a:t>
                      </a:r>
                      <a:r>
                        <a:rPr lang="fr-FR" sz="1200" b="1" baseline="0" dirty="0" smtClean="0"/>
                        <a:t> ( SMERT)</a:t>
                      </a:r>
                      <a:endParaRPr lang="fr-FR" sz="1200" b="1" dirty="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4518</TotalTime>
  <Words>426</Words>
  <Application>Microsoft Office PowerPoint</Application>
  <PresentationFormat>Affichage à l'écran (4:3)</PresentationFormat>
  <Paragraphs>47</Paragraphs>
  <Slides>3</Slides>
  <Notes>0</Notes>
  <HiddenSlides>0</HiddenSlides>
  <MMClips>0</MMClips>
  <ScaleCrop>false</ScaleCrop>
  <HeadingPairs>
    <vt:vector size="4" baseType="variant">
      <vt:variant>
        <vt:lpstr>Thème</vt:lpstr>
      </vt:variant>
      <vt:variant>
        <vt:i4>1</vt:i4>
      </vt:variant>
      <vt:variant>
        <vt:lpstr>Titres des diapositives</vt:lpstr>
      </vt:variant>
      <vt:variant>
        <vt:i4>3</vt:i4>
      </vt:variant>
    </vt:vector>
  </HeadingPairs>
  <TitlesOfParts>
    <vt:vector size="4" baseType="lpstr">
      <vt:lpstr>Thème Office</vt:lpstr>
      <vt:lpstr>Séminaire en Ecotoxicologie « Effets des Micropolluants –ETM- sur la santé  Humaine et  environnementale » </vt:lpstr>
      <vt:lpstr>Séminaire en Ecotoxicologie « Effets des Micropolluants –ETM- sur  la santé Humaine et environnementale » </vt:lpstr>
      <vt:lpstr>Diapositive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HP</dc:creator>
  <cp:lastModifiedBy>HP</cp:lastModifiedBy>
  <cp:revision>456</cp:revision>
  <dcterms:created xsi:type="dcterms:W3CDTF">2015-01-07T16:51:27Z</dcterms:created>
  <dcterms:modified xsi:type="dcterms:W3CDTF">2016-10-14T09:03:41Z</dcterms:modified>
</cp:coreProperties>
</file>